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57"/>
  </p:notesMasterIdLst>
  <p:sldIdLst>
    <p:sldId id="256" r:id="rId2"/>
    <p:sldId id="461" r:id="rId3"/>
    <p:sldId id="293" r:id="rId4"/>
    <p:sldId id="295" r:id="rId5"/>
    <p:sldId id="2147" r:id="rId6"/>
    <p:sldId id="2187" r:id="rId7"/>
    <p:sldId id="2148" r:id="rId8"/>
    <p:sldId id="2149" r:id="rId9"/>
    <p:sldId id="304" r:id="rId10"/>
    <p:sldId id="311" r:id="rId11"/>
    <p:sldId id="313" r:id="rId12"/>
    <p:sldId id="314" r:id="rId13"/>
    <p:sldId id="297" r:id="rId14"/>
    <p:sldId id="305" r:id="rId15"/>
    <p:sldId id="306" r:id="rId16"/>
    <p:sldId id="308" r:id="rId17"/>
    <p:sldId id="318" r:id="rId18"/>
    <p:sldId id="320" r:id="rId19"/>
    <p:sldId id="330" r:id="rId20"/>
    <p:sldId id="316" r:id="rId21"/>
    <p:sldId id="319" r:id="rId22"/>
    <p:sldId id="315" r:id="rId23"/>
    <p:sldId id="2150" r:id="rId24"/>
    <p:sldId id="326" r:id="rId25"/>
    <p:sldId id="2151" r:id="rId26"/>
    <p:sldId id="2152" r:id="rId27"/>
    <p:sldId id="2188" r:id="rId28"/>
    <p:sldId id="2180" r:id="rId29"/>
    <p:sldId id="2179" r:id="rId30"/>
    <p:sldId id="2145" r:id="rId31"/>
    <p:sldId id="321" r:id="rId32"/>
    <p:sldId id="322" r:id="rId33"/>
    <p:sldId id="323" r:id="rId34"/>
    <p:sldId id="333" r:id="rId35"/>
    <p:sldId id="335" r:id="rId36"/>
    <p:sldId id="2153" r:id="rId37"/>
    <p:sldId id="338" r:id="rId38"/>
    <p:sldId id="339" r:id="rId39"/>
    <p:sldId id="336" r:id="rId40"/>
    <p:sldId id="2154" r:id="rId41"/>
    <p:sldId id="2156" r:id="rId42"/>
    <p:sldId id="2155" r:id="rId43"/>
    <p:sldId id="2189" r:id="rId44"/>
    <p:sldId id="2157" r:id="rId45"/>
    <p:sldId id="337" r:id="rId46"/>
    <p:sldId id="340" r:id="rId47"/>
    <p:sldId id="341" r:id="rId48"/>
    <p:sldId id="334" r:id="rId49"/>
    <p:sldId id="2181" r:id="rId50"/>
    <p:sldId id="2182" r:id="rId51"/>
    <p:sldId id="2183" r:id="rId52"/>
    <p:sldId id="2158" r:id="rId53"/>
    <p:sldId id="2165" r:id="rId54"/>
    <p:sldId id="2161" r:id="rId55"/>
    <p:sldId id="2159" r:id="rId56"/>
    <p:sldId id="2184" r:id="rId57"/>
    <p:sldId id="2166" r:id="rId58"/>
    <p:sldId id="2160" r:id="rId59"/>
    <p:sldId id="2162" r:id="rId60"/>
    <p:sldId id="2163" r:id="rId61"/>
    <p:sldId id="2164" r:id="rId62"/>
    <p:sldId id="2167" r:id="rId63"/>
    <p:sldId id="2172" r:id="rId64"/>
    <p:sldId id="2173" r:id="rId65"/>
    <p:sldId id="2174" r:id="rId66"/>
    <p:sldId id="2175" r:id="rId67"/>
    <p:sldId id="2176" r:id="rId68"/>
    <p:sldId id="2177" r:id="rId69"/>
    <p:sldId id="2178" r:id="rId70"/>
    <p:sldId id="2233" r:id="rId71"/>
    <p:sldId id="2234" r:id="rId72"/>
    <p:sldId id="2230" r:id="rId73"/>
    <p:sldId id="2231" r:id="rId74"/>
    <p:sldId id="2232" r:id="rId75"/>
    <p:sldId id="2186" r:id="rId76"/>
    <p:sldId id="2185" r:id="rId77"/>
    <p:sldId id="2235" r:id="rId78"/>
    <p:sldId id="2236" r:id="rId79"/>
    <p:sldId id="2168" r:id="rId80"/>
    <p:sldId id="2264" r:id="rId81"/>
    <p:sldId id="2169" r:id="rId82"/>
    <p:sldId id="2170" r:id="rId83"/>
    <p:sldId id="2191" r:id="rId84"/>
    <p:sldId id="2192" r:id="rId85"/>
    <p:sldId id="2193" r:id="rId86"/>
    <p:sldId id="2194" r:id="rId87"/>
    <p:sldId id="2190" r:id="rId88"/>
    <p:sldId id="2195" r:id="rId89"/>
    <p:sldId id="2196" r:id="rId90"/>
    <p:sldId id="2171" r:id="rId91"/>
    <p:sldId id="2197" r:id="rId92"/>
    <p:sldId id="2199" r:id="rId93"/>
    <p:sldId id="2198" r:id="rId94"/>
    <p:sldId id="2200" r:id="rId95"/>
    <p:sldId id="2201" r:id="rId96"/>
    <p:sldId id="2202" r:id="rId97"/>
    <p:sldId id="2203" r:id="rId98"/>
    <p:sldId id="2204" r:id="rId99"/>
    <p:sldId id="2205" r:id="rId100"/>
    <p:sldId id="2206" r:id="rId101"/>
    <p:sldId id="2207" r:id="rId102"/>
    <p:sldId id="2208" r:id="rId103"/>
    <p:sldId id="2220" r:id="rId104"/>
    <p:sldId id="2209" r:id="rId105"/>
    <p:sldId id="2210" r:id="rId106"/>
    <p:sldId id="2211" r:id="rId107"/>
    <p:sldId id="2212" r:id="rId108"/>
    <p:sldId id="2213" r:id="rId109"/>
    <p:sldId id="2214" r:id="rId110"/>
    <p:sldId id="2215" r:id="rId111"/>
    <p:sldId id="2216" r:id="rId112"/>
    <p:sldId id="2237" r:id="rId113"/>
    <p:sldId id="2217" r:id="rId114"/>
    <p:sldId id="2218" r:id="rId115"/>
    <p:sldId id="2219" r:id="rId116"/>
    <p:sldId id="2221" r:id="rId117"/>
    <p:sldId id="2223" r:id="rId118"/>
    <p:sldId id="2224" r:id="rId119"/>
    <p:sldId id="2225" r:id="rId120"/>
    <p:sldId id="2227" r:id="rId121"/>
    <p:sldId id="2226" r:id="rId122"/>
    <p:sldId id="2228" r:id="rId123"/>
    <p:sldId id="2222" r:id="rId124"/>
    <p:sldId id="2229" r:id="rId125"/>
    <p:sldId id="2238" r:id="rId126"/>
    <p:sldId id="2239" r:id="rId127"/>
    <p:sldId id="2240" r:id="rId128"/>
    <p:sldId id="2241" r:id="rId129"/>
    <p:sldId id="2242" r:id="rId130"/>
    <p:sldId id="2243" r:id="rId131"/>
    <p:sldId id="2244" r:id="rId132"/>
    <p:sldId id="2245" r:id="rId133"/>
    <p:sldId id="2246" r:id="rId134"/>
    <p:sldId id="2247" r:id="rId135"/>
    <p:sldId id="2248" r:id="rId136"/>
    <p:sldId id="2249" r:id="rId137"/>
    <p:sldId id="2250" r:id="rId138"/>
    <p:sldId id="2256" r:id="rId139"/>
    <p:sldId id="2257" r:id="rId140"/>
    <p:sldId id="2258" r:id="rId141"/>
    <p:sldId id="2259" r:id="rId142"/>
    <p:sldId id="2260" r:id="rId143"/>
    <p:sldId id="2261" r:id="rId144"/>
    <p:sldId id="2251" r:id="rId145"/>
    <p:sldId id="2252" r:id="rId146"/>
    <p:sldId id="2253" r:id="rId147"/>
    <p:sldId id="2254" r:id="rId148"/>
    <p:sldId id="2255" r:id="rId149"/>
    <p:sldId id="2262" r:id="rId150"/>
    <p:sldId id="2263" r:id="rId151"/>
    <p:sldId id="2267" r:id="rId152"/>
    <p:sldId id="2268" r:id="rId153"/>
    <p:sldId id="2269" r:id="rId154"/>
    <p:sldId id="2265" r:id="rId155"/>
    <p:sldId id="2266" r:id="rId156"/>
  </p:sldIdLst>
  <p:sldSz cx="9144000" cy="5143500" type="screen16x9"/>
  <p:notesSz cx="6858000" cy="9144000"/>
  <p:embeddedFontLst>
    <p:embeddedFont>
      <p:font typeface="Fira Sans Extra Condensed Medium" panose="020B0503030403020204" pitchFamily="34" charset="0"/>
      <p:regular r:id="rId158"/>
      <p:bold r:id="rId158"/>
      <p:italic r:id="rId158"/>
      <p:boldItalic r:id="rId158"/>
    </p:embeddedFont>
    <p:embeddedFont>
      <p:font typeface="Fira Sans Extra Condensed SemiBold" panose="020B0503030403020204" pitchFamily="34" charset="0"/>
      <p:regular r:id="rId158"/>
      <p:bold r:id="rId158"/>
      <p:italic r:id="rId158"/>
      <p:boldItalic r:id="rId159"/>
    </p:embeddedFont>
    <p:embeddedFont>
      <p:font typeface="Nunito" pitchFamily="2" charset="77"/>
      <p:regular r:id="rId160"/>
      <p:bold r:id="rId161"/>
      <p:italic r:id="rId162"/>
      <p:boldItalic r:id="rId163"/>
    </p:embeddedFont>
    <p:embeddedFont>
      <p:font typeface="Roboto" panose="02000000000000000000" pitchFamily="2" charset="0"/>
      <p:regular r:id="rId164"/>
      <p:bold r:id="rId165"/>
      <p:italic r:id="rId166"/>
      <p:boldItalic r:id="rId167"/>
    </p:embeddedFont>
    <p:embeddedFont>
      <p:font typeface="Source Sans Pro" panose="020B0503030403020204" pitchFamily="34" charset="0"/>
      <p:regular r:id="rId168"/>
      <p:bold r:id="rId169"/>
      <p:italic r:id="rId170"/>
      <p:boldItalic r:id="rId1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72094F6A-71FB-7D4C-8DD1-7A9F23F2BE68}">
          <p14:sldIdLst>
            <p14:sldId id="256"/>
            <p14:sldId id="461"/>
          </p14:sldIdLst>
        </p14:section>
        <p14:section name="DAY 1: Introduction to Java" id="{687AE6D5-5C66-0040-BF48-9C052255DACB}">
          <p14:sldIdLst>
            <p14:sldId id="293"/>
            <p14:sldId id="295"/>
            <p14:sldId id="2147"/>
            <p14:sldId id="2187"/>
            <p14:sldId id="2148"/>
            <p14:sldId id="2149"/>
            <p14:sldId id="304"/>
            <p14:sldId id="311"/>
            <p14:sldId id="313"/>
            <p14:sldId id="314"/>
          </p14:sldIdLst>
        </p14:section>
        <p14:section name="Day 1: Introduction to JVM" id="{A1774A26-CDBE-D844-956A-204516BB5FC5}">
          <p14:sldIdLst>
            <p14:sldId id="297"/>
            <p14:sldId id="305"/>
            <p14:sldId id="306"/>
            <p14:sldId id="308"/>
          </p14:sldIdLst>
        </p14:section>
        <p14:section name="Day 1: Overview of Java" id="{BF0611FD-62C1-0D4E-B7E0-24193FA5F42D}">
          <p14:sldIdLst>
            <p14:sldId id="318"/>
            <p14:sldId id="320"/>
            <p14:sldId id="330"/>
            <p14:sldId id="316"/>
            <p14:sldId id="319"/>
            <p14:sldId id="315"/>
            <p14:sldId id="2150"/>
            <p14:sldId id="326"/>
            <p14:sldId id="2151"/>
            <p14:sldId id="2152"/>
            <p14:sldId id="2188"/>
            <p14:sldId id="2180"/>
            <p14:sldId id="2179"/>
            <p14:sldId id="2145"/>
            <p14:sldId id="321"/>
            <p14:sldId id="322"/>
            <p14:sldId id="323"/>
            <p14:sldId id="333"/>
            <p14:sldId id="335"/>
            <p14:sldId id="2153"/>
            <p14:sldId id="338"/>
            <p14:sldId id="339"/>
            <p14:sldId id="336"/>
            <p14:sldId id="2154"/>
            <p14:sldId id="2156"/>
            <p14:sldId id="2155"/>
            <p14:sldId id="2189"/>
            <p14:sldId id="2157"/>
            <p14:sldId id="337"/>
            <p14:sldId id="340"/>
            <p14:sldId id="341"/>
            <p14:sldId id="334"/>
            <p14:sldId id="2181"/>
          </p14:sldIdLst>
        </p14:section>
        <p14:section name="Exception" id="{F09C32AA-7D3A-7045-AA44-41851B30D3A6}">
          <p14:sldIdLst>
            <p14:sldId id="2182"/>
            <p14:sldId id="2183"/>
            <p14:sldId id="2158"/>
            <p14:sldId id="2165"/>
            <p14:sldId id="2161"/>
            <p14:sldId id="2159"/>
            <p14:sldId id="2184"/>
            <p14:sldId id="2166"/>
            <p14:sldId id="2160"/>
            <p14:sldId id="2162"/>
            <p14:sldId id="2163"/>
            <p14:sldId id="2164"/>
            <p14:sldId id="2167"/>
          </p14:sldIdLst>
        </p14:section>
        <p14:section name="String" id="{43D2FFEE-BF5F-A644-A60D-AF5E7D11FAEB}">
          <p14:sldIdLst/>
        </p14:section>
        <p14:section name="CollectionAPI" id="{07FE387D-DE46-E746-9A6E-F413FB4DD9C0}">
          <p14:sldIdLst>
            <p14:sldId id="2172"/>
            <p14:sldId id="2173"/>
            <p14:sldId id="2174"/>
            <p14:sldId id="2175"/>
            <p14:sldId id="2176"/>
            <p14:sldId id="2177"/>
            <p14:sldId id="2178"/>
            <p14:sldId id="2233"/>
            <p14:sldId id="2234"/>
            <p14:sldId id="2230"/>
            <p14:sldId id="2231"/>
            <p14:sldId id="2232"/>
            <p14:sldId id="2186"/>
            <p14:sldId id="2185"/>
          </p14:sldIdLst>
        </p14:section>
        <p14:section name="Generics" id="{FF0B4DC4-DD69-9444-83F3-6D5AF07266F5}">
          <p14:sldIdLst>
            <p14:sldId id="2235"/>
            <p14:sldId id="2236"/>
          </p14:sldIdLst>
        </p14:section>
        <p14:section name="IO" id="{FAA36F5F-FA4F-C44A-86E5-DD6B2054A1CA}">
          <p14:sldIdLst>
            <p14:sldId id="2168"/>
            <p14:sldId id="2264"/>
            <p14:sldId id="2169"/>
            <p14:sldId id="2170"/>
            <p14:sldId id="2191"/>
            <p14:sldId id="2192"/>
            <p14:sldId id="2193"/>
            <p14:sldId id="2194"/>
            <p14:sldId id="2190"/>
            <p14:sldId id="2195"/>
            <p14:sldId id="2196"/>
            <p14:sldId id="2171"/>
            <p14:sldId id="2197"/>
            <p14:sldId id="2199"/>
            <p14:sldId id="2198"/>
            <p14:sldId id="2200"/>
            <p14:sldId id="2201"/>
            <p14:sldId id="2202"/>
            <p14:sldId id="2203"/>
            <p14:sldId id="2204"/>
            <p14:sldId id="2205"/>
            <p14:sldId id="2206"/>
            <p14:sldId id="2207"/>
            <p14:sldId id="2208"/>
          </p14:sldIdLst>
        </p14:section>
        <p14:section name="Multithreading" id="{53CFD336-7B3D-0A4B-8F04-413A72C2D368}">
          <p14:sldIdLst>
            <p14:sldId id="2220"/>
            <p14:sldId id="2209"/>
            <p14:sldId id="2210"/>
            <p14:sldId id="2211"/>
            <p14:sldId id="2212"/>
            <p14:sldId id="2213"/>
            <p14:sldId id="2214"/>
            <p14:sldId id="2215"/>
            <p14:sldId id="2216"/>
            <p14:sldId id="2237"/>
            <p14:sldId id="2217"/>
            <p14:sldId id="2218"/>
            <p14:sldId id="2219"/>
            <p14:sldId id="2221"/>
            <p14:sldId id="2223"/>
            <p14:sldId id="2224"/>
            <p14:sldId id="2225"/>
            <p14:sldId id="2227"/>
            <p14:sldId id="2226"/>
            <p14:sldId id="2228"/>
            <p14:sldId id="2222"/>
          </p14:sldIdLst>
        </p14:section>
        <p14:section name="Memory Leakage" id="{40653E65-33D6-6442-AFAE-26767DD695EE}">
          <p14:sldIdLst>
            <p14:sldId id="2229"/>
            <p14:sldId id="2238"/>
            <p14:sldId id="2239"/>
            <p14:sldId id="2240"/>
            <p14:sldId id="2241"/>
            <p14:sldId id="2242"/>
            <p14:sldId id="2243"/>
            <p14:sldId id="2244"/>
            <p14:sldId id="2245"/>
            <p14:sldId id="2246"/>
            <p14:sldId id="2247"/>
            <p14:sldId id="2248"/>
            <p14:sldId id="2249"/>
            <p14:sldId id="2250"/>
          </p14:sldIdLst>
        </p14:section>
        <p14:section name="Maven" id="{A4F921E3-7518-0C4B-BD2C-2BA2CB19564D}">
          <p14:sldIdLst>
            <p14:sldId id="2256"/>
            <p14:sldId id="2257"/>
            <p14:sldId id="2258"/>
            <p14:sldId id="2259"/>
            <p14:sldId id="2260"/>
            <p14:sldId id="2261"/>
          </p14:sldIdLst>
        </p14:section>
        <p14:section name="JDBC" id="{1E5EA588-78FC-474E-8154-538420CB66CA}">
          <p14:sldIdLst>
            <p14:sldId id="2251"/>
            <p14:sldId id="2252"/>
            <p14:sldId id="2253"/>
            <p14:sldId id="2254"/>
          </p14:sldIdLst>
        </p14:section>
        <p14:section name="Java Reflection" id="{59514EA1-1C51-9B40-AA9B-A952AF8111AF}">
          <p14:sldIdLst>
            <p14:sldId id="2255"/>
            <p14:sldId id="2262"/>
            <p14:sldId id="2263"/>
            <p14:sldId id="2267"/>
            <p14:sldId id="2268"/>
            <p14:sldId id="2269"/>
          </p14:sldIdLst>
        </p14:section>
        <p14:section name="Java8" id="{7FE00384-310F-6F43-9277-AE5863030CCB}">
          <p14:sldIdLst>
            <p14:sldId id="2265"/>
            <p14:sldId id="2266"/>
          </p14:sldIdLst>
        </p14:section>
        <p14:section name="Rx Programming" id="{61F32962-00A6-7346-ADF8-0F05C53E4E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p:restoredTop sz="95856"/>
  </p:normalViewPr>
  <p:slideViewPr>
    <p:cSldViewPr snapToGrid="0">
      <p:cViewPr>
        <p:scale>
          <a:sx n="138" d="100"/>
          <a:sy n="138" d="100"/>
        </p:scale>
        <p:origin x="864"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2.fntdata"/><Relationship Id="rId170" Type="http://schemas.openxmlformats.org/officeDocument/2006/relationships/font" Target="fonts/font1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3.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4.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7.fntdata"/><Relationship Id="rId16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8.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uru99.com/java-oops-class-objects.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d1d11c1e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d1d11c1ec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a1b6e560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a1b6e560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9599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79211-5C26-6741-FAA0-D04F96D557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AA37A0-7542-FACC-AA53-E2C511F671C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B0DECC2-B960-1B89-44FD-6C2B639C341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7211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CA" b="1" i="0" dirty="0">
                <a:solidFill>
                  <a:srgbClr val="222222"/>
                </a:solidFill>
                <a:effectLst/>
                <a:latin typeface="Source Sans Pro" panose="020B0503030403020204" pitchFamily="34" charset="0"/>
              </a:rPr>
              <a:t>1) </a:t>
            </a:r>
            <a:r>
              <a:rPr lang="en-CA" b="1" i="0" dirty="0" err="1">
                <a:solidFill>
                  <a:srgbClr val="222222"/>
                </a:solidFill>
                <a:effectLst/>
                <a:latin typeface="Source Sans Pro" panose="020B0503030403020204" pitchFamily="34" charset="0"/>
              </a:rPr>
              <a:t>ClassLoader</a:t>
            </a:r>
            <a:endParaRPr lang="en-CA" b="0" i="0" dirty="0">
              <a:solidFill>
                <a:srgbClr val="222222"/>
              </a:solidFill>
              <a:effectLst/>
              <a:latin typeface="Source Sans Pro" panose="020B0503030403020204" pitchFamily="34" charset="0"/>
            </a:endParaRPr>
          </a:p>
          <a:p>
            <a:pPr algn="l"/>
            <a:r>
              <a:rPr lang="en-CA" b="0" i="0" dirty="0">
                <a:solidFill>
                  <a:srgbClr val="222222"/>
                </a:solidFill>
                <a:effectLst/>
                <a:latin typeface="Source Sans Pro" panose="020B0503030403020204" pitchFamily="34" charset="0"/>
              </a:rPr>
              <a:t>The class loader is a subsystem used for loading class files. It performs three major functions viz. Loading, Linking, and Initialization.</a:t>
            </a:r>
          </a:p>
          <a:p>
            <a:pPr algn="l"/>
            <a:r>
              <a:rPr lang="en-CA" b="1" i="0" dirty="0">
                <a:solidFill>
                  <a:srgbClr val="222222"/>
                </a:solidFill>
                <a:effectLst/>
                <a:latin typeface="Source Sans Pro" panose="020B0503030403020204" pitchFamily="34" charset="0"/>
              </a:rPr>
              <a:t>2) Method Area</a:t>
            </a:r>
            <a:endParaRPr lang="en-CA" b="0" i="0" dirty="0">
              <a:solidFill>
                <a:srgbClr val="222222"/>
              </a:solidFill>
              <a:effectLst/>
              <a:latin typeface="Source Sans Pro" panose="020B0503030403020204" pitchFamily="34" charset="0"/>
            </a:endParaRPr>
          </a:p>
          <a:p>
            <a:pPr algn="l"/>
            <a:r>
              <a:rPr lang="en-CA" b="0" i="0" dirty="0">
                <a:solidFill>
                  <a:srgbClr val="222222"/>
                </a:solidFill>
                <a:effectLst/>
                <a:latin typeface="Source Sans Pro" panose="020B0503030403020204" pitchFamily="34" charset="0"/>
              </a:rPr>
              <a:t>JVM Method Area stores class structures like metadata, the constant runtime pool, and the code for methods.</a:t>
            </a:r>
          </a:p>
          <a:p>
            <a:pPr algn="l"/>
            <a:r>
              <a:rPr lang="en-CA" b="1" i="0" dirty="0">
                <a:solidFill>
                  <a:srgbClr val="222222"/>
                </a:solidFill>
                <a:effectLst/>
                <a:latin typeface="Source Sans Pro" panose="020B0503030403020204" pitchFamily="34" charset="0"/>
              </a:rPr>
              <a:t>3) Heap</a:t>
            </a:r>
            <a:endParaRPr lang="en-CA" b="0" i="0" dirty="0">
              <a:solidFill>
                <a:srgbClr val="222222"/>
              </a:solidFill>
              <a:effectLst/>
              <a:latin typeface="Source Sans Pro" panose="020B0503030403020204" pitchFamily="34" charset="0"/>
            </a:endParaRPr>
          </a:p>
          <a:p>
            <a:pPr algn="l"/>
            <a:r>
              <a:rPr lang="en-CA" b="0" i="0" dirty="0">
                <a:solidFill>
                  <a:srgbClr val="222222"/>
                </a:solidFill>
                <a:effectLst/>
                <a:latin typeface="Source Sans Pro" panose="020B0503030403020204" pitchFamily="34" charset="0"/>
              </a:rPr>
              <a:t>All the </a:t>
            </a:r>
            <a:r>
              <a:rPr lang="en-CA" b="0" i="0" u="none" strike="noStrike" dirty="0">
                <a:solidFill>
                  <a:srgbClr val="222222"/>
                </a:solidFill>
                <a:effectLst/>
                <a:latin typeface="Source Sans Pro" panose="020B0503030403020204" pitchFamily="34" charset="0"/>
                <a:hlinkClick r:id="rId3"/>
              </a:rPr>
              <a:t>Objects</a:t>
            </a:r>
            <a:r>
              <a:rPr lang="en-CA" b="0" i="0" dirty="0">
                <a:solidFill>
                  <a:srgbClr val="222222"/>
                </a:solidFill>
                <a:effectLst/>
                <a:latin typeface="Source Sans Pro" panose="020B0503030403020204" pitchFamily="34" charset="0"/>
              </a:rPr>
              <a:t>, their related instance variables, and arrays are stored in the heap. This memory is common and shared across multiple threads.</a:t>
            </a:r>
          </a:p>
          <a:p>
            <a:pPr algn="l"/>
            <a:r>
              <a:rPr lang="en-CA" b="1" i="0" dirty="0">
                <a:solidFill>
                  <a:srgbClr val="222222"/>
                </a:solidFill>
                <a:effectLst/>
                <a:latin typeface="Source Sans Pro" panose="020B0503030403020204" pitchFamily="34" charset="0"/>
              </a:rPr>
              <a:t>4) JVM language Stacks</a:t>
            </a:r>
            <a:endParaRPr lang="en-CA" b="0" i="0" dirty="0">
              <a:solidFill>
                <a:srgbClr val="222222"/>
              </a:solidFill>
              <a:effectLst/>
              <a:latin typeface="Source Sans Pro" panose="020B0503030403020204" pitchFamily="34" charset="0"/>
            </a:endParaRPr>
          </a:p>
          <a:p>
            <a:pPr algn="l"/>
            <a:r>
              <a:rPr lang="en-CA" b="0" i="0" dirty="0">
                <a:solidFill>
                  <a:srgbClr val="222222"/>
                </a:solidFill>
                <a:effectLst/>
                <a:latin typeface="Source Sans Pro" panose="020B0503030403020204" pitchFamily="34" charset="0"/>
              </a:rPr>
              <a:t>Java language Stacks store local variables, and it’s partial results. Each thread has its own JVM stack, created simultaneously as the thread is created. A new frame is created whenever a method is invoked, and it is deleted when method invocation process is complete.</a:t>
            </a:r>
          </a:p>
          <a:p>
            <a:pPr algn="l"/>
            <a:r>
              <a:rPr lang="en-CA" b="1" i="0" dirty="0">
                <a:solidFill>
                  <a:srgbClr val="222222"/>
                </a:solidFill>
                <a:effectLst/>
                <a:latin typeface="Source Sans Pro" panose="020B0503030403020204" pitchFamily="34" charset="0"/>
              </a:rPr>
              <a:t>5) PC Registers</a:t>
            </a:r>
            <a:endParaRPr lang="en-CA" b="0" i="0" dirty="0">
              <a:solidFill>
                <a:srgbClr val="222222"/>
              </a:solidFill>
              <a:effectLst/>
              <a:latin typeface="Source Sans Pro" panose="020B0503030403020204" pitchFamily="34" charset="0"/>
            </a:endParaRPr>
          </a:p>
          <a:p>
            <a:pPr algn="l"/>
            <a:r>
              <a:rPr lang="en-CA" b="0" i="0" dirty="0">
                <a:solidFill>
                  <a:srgbClr val="222222"/>
                </a:solidFill>
                <a:effectLst/>
                <a:latin typeface="Source Sans Pro" panose="020B0503030403020204" pitchFamily="34" charset="0"/>
              </a:rPr>
              <a:t>PC register store the address of the Java virtual machine instruction which is currently executing. In Java, each thread has its separate PC register.</a:t>
            </a:r>
          </a:p>
          <a:p>
            <a:pPr algn="l"/>
            <a:r>
              <a:rPr lang="en-CA" b="1" i="0" dirty="0">
                <a:solidFill>
                  <a:srgbClr val="222222"/>
                </a:solidFill>
                <a:effectLst/>
                <a:latin typeface="Source Sans Pro" panose="020B0503030403020204" pitchFamily="34" charset="0"/>
              </a:rPr>
              <a:t>6) Native Method Stacks</a:t>
            </a:r>
            <a:endParaRPr lang="en-CA" b="0" i="0" dirty="0">
              <a:solidFill>
                <a:srgbClr val="222222"/>
              </a:solidFill>
              <a:effectLst/>
              <a:latin typeface="Source Sans Pro" panose="020B0503030403020204" pitchFamily="34" charset="0"/>
            </a:endParaRPr>
          </a:p>
          <a:p>
            <a:pPr algn="l"/>
            <a:r>
              <a:rPr lang="en-CA" b="0" i="0" dirty="0">
                <a:solidFill>
                  <a:srgbClr val="222222"/>
                </a:solidFill>
                <a:effectLst/>
                <a:latin typeface="Source Sans Pro" panose="020B0503030403020204" pitchFamily="34" charset="0"/>
              </a:rPr>
              <a:t>Native method stacks hold the instruction of native code depends on the native library. It is written in another language instead of Java.</a:t>
            </a:r>
          </a:p>
          <a:p>
            <a:pPr algn="l"/>
            <a:r>
              <a:rPr lang="en-CA" b="1" i="0" dirty="0">
                <a:solidFill>
                  <a:srgbClr val="222222"/>
                </a:solidFill>
                <a:effectLst/>
                <a:latin typeface="Source Sans Pro" panose="020B0503030403020204" pitchFamily="34" charset="0"/>
              </a:rPr>
              <a:t>7) Execution Engine</a:t>
            </a:r>
            <a:endParaRPr lang="en-CA" b="0" i="0" dirty="0">
              <a:solidFill>
                <a:srgbClr val="222222"/>
              </a:solidFill>
              <a:effectLst/>
              <a:latin typeface="Source Sans Pro" panose="020B0503030403020204" pitchFamily="34" charset="0"/>
            </a:endParaRPr>
          </a:p>
          <a:p>
            <a:pPr algn="l"/>
            <a:r>
              <a:rPr lang="en-CA" b="0" i="0" dirty="0">
                <a:solidFill>
                  <a:srgbClr val="222222"/>
                </a:solidFill>
                <a:effectLst/>
                <a:latin typeface="Source Sans Pro" panose="020B0503030403020204" pitchFamily="34" charset="0"/>
              </a:rPr>
              <a:t>It is a type of software used to test hardware, software, or complete systems. The test execution engine never carries any information about the tested product.</a:t>
            </a:r>
          </a:p>
          <a:p>
            <a:pPr algn="l"/>
            <a:r>
              <a:rPr lang="en-CA" b="1" i="0" dirty="0">
                <a:solidFill>
                  <a:srgbClr val="222222"/>
                </a:solidFill>
                <a:effectLst/>
                <a:latin typeface="Source Sans Pro" panose="020B0503030403020204" pitchFamily="34" charset="0"/>
              </a:rPr>
              <a:t>8) Native Method interface</a:t>
            </a:r>
            <a:endParaRPr lang="en-CA" b="0" i="0" dirty="0">
              <a:solidFill>
                <a:srgbClr val="222222"/>
              </a:solidFill>
              <a:effectLst/>
              <a:latin typeface="Source Sans Pro" panose="020B0503030403020204" pitchFamily="34" charset="0"/>
            </a:endParaRPr>
          </a:p>
          <a:p>
            <a:pPr algn="l"/>
            <a:r>
              <a:rPr lang="en-CA" b="0" i="0" dirty="0">
                <a:solidFill>
                  <a:srgbClr val="222222"/>
                </a:solidFill>
                <a:effectLst/>
                <a:latin typeface="Source Sans Pro" panose="020B0503030403020204" pitchFamily="34" charset="0"/>
              </a:rPr>
              <a:t>The Native Method Interface is a programming framework. It allows Java code which is running in a JVM to call by libraries and native applications.</a:t>
            </a:r>
          </a:p>
          <a:p>
            <a:pPr algn="l"/>
            <a:r>
              <a:rPr lang="en-CA" b="1" i="0" dirty="0">
                <a:solidFill>
                  <a:srgbClr val="222222"/>
                </a:solidFill>
                <a:effectLst/>
                <a:latin typeface="Source Sans Pro" panose="020B0503030403020204" pitchFamily="34" charset="0"/>
              </a:rPr>
              <a:t>9) Native Method Libraries</a:t>
            </a:r>
            <a:endParaRPr lang="en-CA" b="0" i="0" dirty="0">
              <a:solidFill>
                <a:srgbClr val="222222"/>
              </a:solidFill>
              <a:effectLst/>
              <a:latin typeface="Source Sans Pro" panose="020B0503030403020204" pitchFamily="34" charset="0"/>
            </a:endParaRPr>
          </a:p>
          <a:p>
            <a:pPr algn="l"/>
            <a:r>
              <a:rPr lang="en-CA" b="0" i="0" dirty="0">
                <a:solidFill>
                  <a:srgbClr val="222222"/>
                </a:solidFill>
                <a:effectLst/>
                <a:latin typeface="Source Sans Pro" panose="020B0503030403020204" pitchFamily="34" charset="0"/>
              </a:rPr>
              <a:t>Native Libraries is a collection of the Native Libraries(C, C++) which are needed by the Execution Engine.</a:t>
            </a:r>
          </a:p>
          <a:p>
            <a:endParaRPr lang="en-US" dirty="0"/>
          </a:p>
        </p:txBody>
      </p:sp>
    </p:spTree>
    <p:extLst>
      <p:ext uri="{BB962C8B-B14F-4D97-AF65-F5344CB8AC3E}">
        <p14:creationId xmlns:p14="http://schemas.microsoft.com/office/powerpoint/2010/main" val="2139539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fontAlgn="base">
              <a:buFont typeface="Arial" panose="020B0604020202020204" pitchFamily="34" charset="0"/>
              <a:buChar char="•"/>
            </a:pPr>
            <a:r>
              <a:rPr lang="en-CA" b="0" i="1" dirty="0">
                <a:solidFill>
                  <a:srgbClr val="273239"/>
                </a:solidFill>
                <a:effectLst/>
                <a:latin typeface="urw-din"/>
              </a:rPr>
              <a:t>Linking:</a:t>
            </a:r>
          </a:p>
          <a:p>
            <a:pPr lvl="1" algn="just" fontAlgn="base">
              <a:buFont typeface="Arial" panose="020B0604020202020204" pitchFamily="34" charset="0"/>
              <a:buChar char="•"/>
            </a:pPr>
            <a:r>
              <a:rPr lang="en-CA" b="0" i="1" dirty="0">
                <a:solidFill>
                  <a:srgbClr val="273239"/>
                </a:solidFill>
                <a:effectLst/>
                <a:latin typeface="urw-din"/>
              </a:rPr>
              <a:t>Verification</a:t>
            </a:r>
            <a:r>
              <a:rPr lang="en-CA" b="0" i="0" dirty="0">
                <a:solidFill>
                  <a:srgbClr val="273239"/>
                </a:solidFill>
                <a:effectLst/>
                <a:latin typeface="urw-din"/>
              </a:rPr>
              <a:t>: It ensures the correctness of the </a:t>
            </a:r>
            <a:r>
              <a:rPr lang="en-CA" b="0" i="1" dirty="0">
                <a:solidFill>
                  <a:srgbClr val="273239"/>
                </a:solidFill>
                <a:effectLst/>
                <a:latin typeface="urw-din"/>
              </a:rPr>
              <a:t>.class</a:t>
            </a:r>
            <a:r>
              <a:rPr lang="en-CA" b="0" i="0" dirty="0">
                <a:solidFill>
                  <a:srgbClr val="273239"/>
                </a:solidFill>
                <a:effectLst/>
                <a:latin typeface="urw-din"/>
              </a:rPr>
              <a:t> file i.e. it checks whether this file is properly formatted and generated by a valid compiler or not. If verification fails, we get run-time exception </a:t>
            </a:r>
            <a:r>
              <a:rPr lang="en-CA" b="0" i="1" dirty="0" err="1">
                <a:solidFill>
                  <a:srgbClr val="273239"/>
                </a:solidFill>
                <a:effectLst/>
                <a:latin typeface="urw-din"/>
              </a:rPr>
              <a:t>java.lang.VerifyError</a:t>
            </a:r>
            <a:r>
              <a:rPr lang="en-CA" b="0" i="0" dirty="0">
                <a:solidFill>
                  <a:srgbClr val="273239"/>
                </a:solidFill>
                <a:effectLst/>
                <a:latin typeface="urw-din"/>
              </a:rPr>
              <a:t>. This activity is done by the component </a:t>
            </a:r>
            <a:r>
              <a:rPr lang="en-CA" b="0" i="0" dirty="0" err="1">
                <a:solidFill>
                  <a:srgbClr val="273239"/>
                </a:solidFill>
                <a:effectLst/>
                <a:latin typeface="urw-din"/>
              </a:rPr>
              <a:t>ByteCodeVerifier</a:t>
            </a:r>
            <a:r>
              <a:rPr lang="en-CA" b="0" i="0" dirty="0">
                <a:solidFill>
                  <a:srgbClr val="273239"/>
                </a:solidFill>
                <a:effectLst/>
                <a:latin typeface="urw-din"/>
              </a:rPr>
              <a:t>. Once this activity is completed then the class file is ready for compilation.</a:t>
            </a:r>
          </a:p>
          <a:p>
            <a:pPr lvl="1" algn="just" fontAlgn="base">
              <a:buFont typeface="Arial" panose="020B0604020202020204" pitchFamily="34" charset="0"/>
              <a:buChar char="•"/>
            </a:pPr>
            <a:r>
              <a:rPr lang="en-CA" b="0" i="1" dirty="0">
                <a:solidFill>
                  <a:srgbClr val="273239"/>
                </a:solidFill>
                <a:effectLst/>
                <a:latin typeface="urw-din"/>
              </a:rPr>
              <a:t>Preparation</a:t>
            </a:r>
            <a:r>
              <a:rPr lang="en-CA" b="0" i="0" dirty="0">
                <a:solidFill>
                  <a:srgbClr val="273239"/>
                </a:solidFill>
                <a:effectLst/>
                <a:latin typeface="urw-din"/>
              </a:rPr>
              <a:t>: JVM allocates memory for class static variables and initializing the memory to default values. </a:t>
            </a:r>
          </a:p>
          <a:p>
            <a:pPr lvl="1" algn="just" fontAlgn="base">
              <a:buFont typeface="Arial" panose="020B0604020202020204" pitchFamily="34" charset="0"/>
              <a:buChar char="•"/>
            </a:pPr>
            <a:r>
              <a:rPr lang="en-CA" b="0" i="1" dirty="0">
                <a:solidFill>
                  <a:srgbClr val="273239"/>
                </a:solidFill>
                <a:effectLst/>
                <a:latin typeface="urw-din"/>
              </a:rPr>
              <a:t>Resolution</a:t>
            </a:r>
            <a:r>
              <a:rPr lang="en-CA" b="0" i="0" dirty="0">
                <a:solidFill>
                  <a:srgbClr val="273239"/>
                </a:solidFill>
                <a:effectLst/>
                <a:latin typeface="urw-din"/>
              </a:rPr>
              <a:t>: It is the process of replacing symbolic references from the type with direct references. It is done by searching into the method area to locate the referenced entity.</a:t>
            </a:r>
          </a:p>
          <a:p>
            <a:pPr algn="just" fontAlgn="base">
              <a:buFont typeface="Arial" panose="020B0604020202020204" pitchFamily="34" charset="0"/>
              <a:buChar char="•"/>
            </a:pPr>
            <a:endParaRPr lang="en-CA" b="0" i="0" dirty="0">
              <a:solidFill>
                <a:srgbClr val="273239"/>
              </a:solidFill>
              <a:effectLst/>
              <a:latin typeface="urw-din"/>
            </a:endParaRPr>
          </a:p>
          <a:p>
            <a:pPr algn="just" fontAlgn="base">
              <a:buFont typeface="Arial" panose="020B0604020202020204" pitchFamily="34" charset="0"/>
              <a:buChar char="•"/>
            </a:pPr>
            <a:r>
              <a:rPr lang="en-CA" b="1" i="0" dirty="0">
                <a:solidFill>
                  <a:srgbClr val="273239"/>
                </a:solidFill>
                <a:effectLst/>
                <a:latin typeface="urw-din"/>
              </a:rPr>
              <a:t>Initialization:</a:t>
            </a:r>
            <a:r>
              <a:rPr lang="en-CA" b="0" i="0" dirty="0">
                <a:solidFill>
                  <a:srgbClr val="273239"/>
                </a:solidFill>
                <a:effectLst/>
                <a:latin typeface="urw-din"/>
              </a:rPr>
              <a:t> In this phase, all static variables are assigned with their values defined in the code and static block(if any). This is executed from top to bottom in a class and from parent to child in the class hierarchy. </a:t>
            </a:r>
          </a:p>
          <a:p>
            <a:pPr algn="just" fontAlgn="base">
              <a:buFont typeface="Arial" panose="020B0604020202020204" pitchFamily="34" charset="0"/>
              <a:buChar char="•"/>
            </a:pPr>
            <a:r>
              <a:rPr lang="en-CA" b="0" i="1" dirty="0">
                <a:solidFill>
                  <a:srgbClr val="273239"/>
                </a:solidFill>
                <a:effectLst/>
                <a:latin typeface="urw-din"/>
              </a:rPr>
              <a:t>Bootstrap class loader</a:t>
            </a:r>
            <a:r>
              <a:rPr lang="en-CA" b="0" i="0" dirty="0">
                <a:solidFill>
                  <a:srgbClr val="273239"/>
                </a:solidFill>
                <a:effectLst/>
                <a:latin typeface="urw-din"/>
              </a:rPr>
              <a:t>: Every JVM implementation must have a bootstrap class loader, capable of loading trusted classes. It loads core java API classes present in the “</a:t>
            </a:r>
            <a:r>
              <a:rPr lang="en-CA" b="0" i="1" dirty="0">
                <a:solidFill>
                  <a:srgbClr val="273239"/>
                </a:solidFill>
                <a:effectLst/>
                <a:latin typeface="urw-din"/>
              </a:rPr>
              <a:t>JAVA_HOME/</a:t>
            </a:r>
            <a:r>
              <a:rPr lang="en-CA" b="0" i="1" dirty="0" err="1">
                <a:solidFill>
                  <a:srgbClr val="273239"/>
                </a:solidFill>
                <a:effectLst/>
                <a:latin typeface="urw-din"/>
              </a:rPr>
              <a:t>jre</a:t>
            </a:r>
            <a:r>
              <a:rPr lang="en-CA" b="0" i="1" dirty="0">
                <a:solidFill>
                  <a:srgbClr val="273239"/>
                </a:solidFill>
                <a:effectLst/>
                <a:latin typeface="urw-din"/>
              </a:rPr>
              <a:t>/lib”</a:t>
            </a:r>
            <a:r>
              <a:rPr lang="en-CA" b="0" i="0" dirty="0">
                <a:solidFill>
                  <a:srgbClr val="273239"/>
                </a:solidFill>
                <a:effectLst/>
                <a:latin typeface="urw-din"/>
              </a:rPr>
              <a:t> directory. This path is popularly known as the bootstrap path. It is implemented in native languages like C, C++.</a:t>
            </a:r>
          </a:p>
          <a:p>
            <a:pPr algn="just" fontAlgn="base">
              <a:buFont typeface="Arial" panose="020B0604020202020204" pitchFamily="34" charset="0"/>
              <a:buChar char="•"/>
            </a:pPr>
            <a:r>
              <a:rPr lang="en-CA" b="0" i="1" dirty="0">
                <a:solidFill>
                  <a:srgbClr val="273239"/>
                </a:solidFill>
                <a:effectLst/>
                <a:latin typeface="urw-din"/>
              </a:rPr>
              <a:t>Extension class loader</a:t>
            </a:r>
            <a:r>
              <a:rPr lang="en-CA" b="0" i="0" dirty="0">
                <a:solidFill>
                  <a:srgbClr val="273239"/>
                </a:solidFill>
                <a:effectLst/>
                <a:latin typeface="urw-din"/>
              </a:rPr>
              <a:t>: It is a child of the bootstrap class loader. It loads the classes present in the extensions directories “</a:t>
            </a:r>
            <a:r>
              <a:rPr lang="en-CA" b="0" i="1" dirty="0">
                <a:solidFill>
                  <a:srgbClr val="273239"/>
                </a:solidFill>
                <a:effectLst/>
                <a:latin typeface="urw-din"/>
              </a:rPr>
              <a:t>JAVA_HOME/</a:t>
            </a:r>
            <a:r>
              <a:rPr lang="en-CA" b="0" i="1" dirty="0" err="1">
                <a:solidFill>
                  <a:srgbClr val="273239"/>
                </a:solidFill>
                <a:effectLst/>
                <a:latin typeface="urw-din"/>
              </a:rPr>
              <a:t>jre</a:t>
            </a:r>
            <a:r>
              <a:rPr lang="en-CA" b="0" i="1" dirty="0">
                <a:solidFill>
                  <a:srgbClr val="273239"/>
                </a:solidFill>
                <a:effectLst/>
                <a:latin typeface="urw-din"/>
              </a:rPr>
              <a:t>/lib/</a:t>
            </a:r>
            <a:r>
              <a:rPr lang="en-CA" b="0" i="1" dirty="0" err="1">
                <a:solidFill>
                  <a:srgbClr val="273239"/>
                </a:solidFill>
                <a:effectLst/>
                <a:latin typeface="urw-din"/>
              </a:rPr>
              <a:t>ext</a:t>
            </a:r>
            <a:r>
              <a:rPr lang="en-CA" b="0" i="1" dirty="0">
                <a:solidFill>
                  <a:srgbClr val="273239"/>
                </a:solidFill>
                <a:effectLst/>
                <a:latin typeface="urw-din"/>
              </a:rPr>
              <a:t>”</a:t>
            </a:r>
            <a:r>
              <a:rPr lang="en-CA" b="0" i="0" dirty="0">
                <a:solidFill>
                  <a:srgbClr val="273239"/>
                </a:solidFill>
                <a:effectLst/>
                <a:latin typeface="urw-din"/>
              </a:rPr>
              <a:t>(Extension path) or any other directory specified by the </a:t>
            </a:r>
            <a:r>
              <a:rPr lang="en-CA" b="0" i="0" dirty="0" err="1">
                <a:solidFill>
                  <a:srgbClr val="273239"/>
                </a:solidFill>
                <a:effectLst/>
                <a:latin typeface="urw-din"/>
              </a:rPr>
              <a:t>java.ext.dirs</a:t>
            </a:r>
            <a:r>
              <a:rPr lang="en-CA" b="0" i="0" dirty="0">
                <a:solidFill>
                  <a:srgbClr val="273239"/>
                </a:solidFill>
                <a:effectLst/>
                <a:latin typeface="urw-din"/>
              </a:rPr>
              <a:t> system property. It is implemented in java by the </a:t>
            </a:r>
            <a:r>
              <a:rPr lang="en-CA" b="0" i="1" dirty="0" err="1">
                <a:solidFill>
                  <a:srgbClr val="273239"/>
                </a:solidFill>
                <a:effectLst/>
                <a:latin typeface="urw-din"/>
              </a:rPr>
              <a:t>sun.misc.Launcher$ExtClassLoader</a:t>
            </a:r>
            <a:r>
              <a:rPr lang="en-CA" b="0" i="0" dirty="0">
                <a:solidFill>
                  <a:srgbClr val="273239"/>
                </a:solidFill>
                <a:effectLst/>
                <a:latin typeface="urw-din"/>
              </a:rPr>
              <a:t> class.</a:t>
            </a:r>
          </a:p>
          <a:p>
            <a:pPr algn="just" fontAlgn="base">
              <a:buFont typeface="Arial" panose="020B0604020202020204" pitchFamily="34" charset="0"/>
              <a:buChar char="•"/>
            </a:pPr>
            <a:r>
              <a:rPr lang="en-CA" b="0" i="1" dirty="0">
                <a:solidFill>
                  <a:srgbClr val="273239"/>
                </a:solidFill>
                <a:effectLst/>
                <a:latin typeface="urw-din"/>
              </a:rPr>
              <a:t>System/Application class loader</a:t>
            </a:r>
            <a:r>
              <a:rPr lang="en-CA" b="0" i="0" dirty="0">
                <a:solidFill>
                  <a:srgbClr val="273239"/>
                </a:solidFill>
                <a:effectLst/>
                <a:latin typeface="urw-din"/>
              </a:rPr>
              <a:t>: It is a child of the extension class loader. It is responsible to load classes from the application </a:t>
            </a:r>
            <a:r>
              <a:rPr lang="en-CA" b="0" i="0" dirty="0" err="1">
                <a:solidFill>
                  <a:srgbClr val="273239"/>
                </a:solidFill>
                <a:effectLst/>
                <a:latin typeface="urw-din"/>
              </a:rPr>
              <a:t>classpath</a:t>
            </a:r>
            <a:r>
              <a:rPr lang="en-CA" b="0" i="0" dirty="0">
                <a:solidFill>
                  <a:srgbClr val="273239"/>
                </a:solidFill>
                <a:effectLst/>
                <a:latin typeface="urw-din"/>
              </a:rPr>
              <a:t>. It internally uses Environment Variable which mapped to </a:t>
            </a:r>
            <a:r>
              <a:rPr lang="en-CA" b="0" i="0" dirty="0" err="1">
                <a:solidFill>
                  <a:srgbClr val="273239"/>
                </a:solidFill>
                <a:effectLst/>
                <a:latin typeface="urw-din"/>
              </a:rPr>
              <a:t>java.class.path</a:t>
            </a:r>
            <a:r>
              <a:rPr lang="en-CA" b="0" i="0" dirty="0">
                <a:solidFill>
                  <a:srgbClr val="273239"/>
                </a:solidFill>
                <a:effectLst/>
                <a:latin typeface="urw-din"/>
              </a:rPr>
              <a:t>. It is also implemented in Java by the </a:t>
            </a:r>
            <a:r>
              <a:rPr lang="en-CA" b="0" i="1" dirty="0" err="1">
                <a:solidFill>
                  <a:srgbClr val="273239"/>
                </a:solidFill>
                <a:effectLst/>
                <a:latin typeface="urw-din"/>
              </a:rPr>
              <a:t>sun.misc.Launcher$AppClassLoader</a:t>
            </a:r>
            <a:r>
              <a:rPr lang="en-CA" b="0" i="0" dirty="0">
                <a:solidFill>
                  <a:srgbClr val="273239"/>
                </a:solidFill>
                <a:effectLst/>
                <a:latin typeface="urw-din"/>
              </a:rPr>
              <a:t> class.</a:t>
            </a:r>
          </a:p>
          <a:p>
            <a:pPr lvl="1" algn="just" fontAlgn="base">
              <a:buFont typeface="Arial" panose="020B0604020202020204" pitchFamily="34" charset="0"/>
              <a:buChar char="•"/>
            </a:pPr>
            <a:endParaRPr lang="en-CA" b="0" i="0" dirty="0">
              <a:solidFill>
                <a:srgbClr val="273239"/>
              </a:solidFill>
              <a:effectLst/>
              <a:latin typeface="urw-din"/>
            </a:endParaRPr>
          </a:p>
          <a:p>
            <a:endParaRPr lang="en-US" dirty="0"/>
          </a:p>
        </p:txBody>
      </p:sp>
    </p:spTree>
    <p:extLst>
      <p:ext uri="{BB962C8B-B14F-4D97-AF65-F5344CB8AC3E}">
        <p14:creationId xmlns:p14="http://schemas.microsoft.com/office/powerpoint/2010/main" val="1820732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e8b782381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8e8b782381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282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a1b6e560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a1b6e560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046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29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17025" y="1280400"/>
            <a:ext cx="3436500" cy="21648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5200">
                <a:latin typeface="Fira Sans Extra Condensed SemiBold"/>
                <a:ea typeface="Fira Sans Extra Condensed SemiBold"/>
                <a:cs typeface="Fira Sans Extra Condensed SemiBold"/>
                <a:sym typeface="Fira Sans Extra Condensed SemiBold"/>
              </a:defRPr>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4717025" y="3445200"/>
            <a:ext cx="3945300" cy="417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500"/>
              <a:buNone/>
              <a:defRPr sz="1600"/>
            </a:lvl1pPr>
            <a:lvl2pPr lvl="1" algn="r">
              <a:lnSpc>
                <a:spcPct val="100000"/>
              </a:lnSpc>
              <a:spcBef>
                <a:spcPts val="0"/>
              </a:spcBef>
              <a:spcAft>
                <a:spcPts val="0"/>
              </a:spcAft>
              <a:buSzPts val="1500"/>
              <a:buNone/>
              <a:defRPr sz="1500"/>
            </a:lvl2pPr>
            <a:lvl3pPr lvl="2" algn="r">
              <a:lnSpc>
                <a:spcPct val="100000"/>
              </a:lnSpc>
              <a:spcBef>
                <a:spcPts val="0"/>
              </a:spcBef>
              <a:spcAft>
                <a:spcPts val="0"/>
              </a:spcAft>
              <a:buSzPts val="1500"/>
              <a:buNone/>
              <a:defRPr sz="1500"/>
            </a:lvl3pPr>
            <a:lvl4pPr lvl="3" algn="r">
              <a:lnSpc>
                <a:spcPct val="100000"/>
              </a:lnSpc>
              <a:spcBef>
                <a:spcPts val="0"/>
              </a:spcBef>
              <a:spcAft>
                <a:spcPts val="0"/>
              </a:spcAft>
              <a:buSzPts val="1500"/>
              <a:buNone/>
              <a:defRPr sz="1500"/>
            </a:lvl4pPr>
            <a:lvl5pPr lvl="4" algn="r">
              <a:lnSpc>
                <a:spcPct val="100000"/>
              </a:lnSpc>
              <a:spcBef>
                <a:spcPts val="0"/>
              </a:spcBef>
              <a:spcAft>
                <a:spcPts val="0"/>
              </a:spcAft>
              <a:buSzPts val="1500"/>
              <a:buNone/>
              <a:defRPr sz="1500"/>
            </a:lvl5pPr>
            <a:lvl6pPr lvl="5" algn="r">
              <a:lnSpc>
                <a:spcPct val="100000"/>
              </a:lnSpc>
              <a:spcBef>
                <a:spcPts val="0"/>
              </a:spcBef>
              <a:spcAft>
                <a:spcPts val="0"/>
              </a:spcAft>
              <a:buSzPts val="1500"/>
              <a:buNone/>
              <a:defRPr sz="1500"/>
            </a:lvl6pPr>
            <a:lvl7pPr lvl="6" algn="r">
              <a:lnSpc>
                <a:spcPct val="100000"/>
              </a:lnSpc>
              <a:spcBef>
                <a:spcPts val="0"/>
              </a:spcBef>
              <a:spcAft>
                <a:spcPts val="0"/>
              </a:spcAft>
              <a:buSzPts val="1500"/>
              <a:buNone/>
              <a:defRPr sz="1500"/>
            </a:lvl7pPr>
            <a:lvl8pPr lvl="7" algn="r">
              <a:lnSpc>
                <a:spcPct val="100000"/>
              </a:lnSpc>
              <a:spcBef>
                <a:spcPts val="0"/>
              </a:spcBef>
              <a:spcAft>
                <a:spcPts val="0"/>
              </a:spcAft>
              <a:buSzPts val="1500"/>
              <a:buNone/>
              <a:defRPr sz="1500"/>
            </a:lvl8pPr>
            <a:lvl9pPr lvl="8" algn="r">
              <a:lnSpc>
                <a:spcPct val="100000"/>
              </a:lnSpc>
              <a:spcBef>
                <a:spcPts val="0"/>
              </a:spcBef>
              <a:spcAft>
                <a:spcPts val="0"/>
              </a:spcAft>
              <a:buSzPts val="1500"/>
              <a:buNone/>
              <a:defRPr sz="15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376237"/>
            <a:ext cx="6405375" cy="763525"/>
          </a:xfrm>
        </p:spPr>
        <p:txBody>
          <a:bodyPr>
            <a:normAutofit/>
          </a:bodyPr>
          <a:lstStyle>
            <a:lvl1pPr algn="l">
              <a:defRPr sz="360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57199" y="1197405"/>
            <a:ext cx="6405375" cy="3576168"/>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8/14/24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892511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General Slide_Right">
    <p:bg>
      <p:bgPr>
        <a:blipFill dpi="0" rotWithShape="1">
          <a:blip r:embed="rId2" cstate="hqprint">
            <a:lum/>
            <a:extLst>
              <a:ext uri="{28A0092B-C50C-407E-A947-70E740481C1C}">
                <a14:useLocalDpi xmlns:a14="http://schemas.microsoft.com/office/drawing/2010/main"/>
              </a:ext>
            </a:extLst>
          </a:blip>
          <a:srcRect/>
          <a:stretch>
            <a:fillRect t="-39000" b="-3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308852"/>
      </p:ext>
    </p:extLst>
  </p:cSld>
  <p:clrMapOvr>
    <a:masterClrMapping/>
  </p:clrMapOvr>
  <p:transition advClick="0"/>
  <p:extLst>
    <p:ext uri="{DCECCB84-F9BA-43D5-87BE-67443E8EF086}">
      <p15:sldGuideLst xmlns:p15="http://schemas.microsoft.com/office/powerpoint/2012/main">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62" r:id="rId9"/>
    <p:sldLayoutId id="214748366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h2kinfosys.com/blog/what-is-java/"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s://www.geeksforgeeks.org/java-lang-runtime-class-in-java/"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s://docs.oracle.com/javase/8/docs/api/java/util/function/Predicate.html" TargetMode="External"/><Relationship Id="rId2" Type="http://schemas.openxmlformats.org/officeDocument/2006/relationships/hyperlink" Target="https://www.geeksforgeeks.org/functional-interfaces-java/"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www.geeksforgeeks.org/vector-vs-arraylist-java/" TargetMode="External"/><Relationship Id="rId2" Type="http://schemas.openxmlformats.org/officeDocument/2006/relationships/hyperlink" Target="https://www.geeksforgeeks.org/arraylist-in-java/"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geeksforgeeks.org/abstraction-in-java-2/" TargetMode="External"/><Relationship Id="rId2" Type="http://schemas.openxmlformats.org/officeDocument/2006/relationships/hyperlink" Target="https://www.geeksforgeeks.org/overriding-in-java/"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javatpoint.com/java-tutorial" TargetMode="External"/><Relationship Id="rId2" Type="http://schemas.openxmlformats.org/officeDocument/2006/relationships/hyperlink" Target="https://www.javatpoint.com/cpp-tutoria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geeksforgeeks.org/java-lang-package-java/" TargetMode="External"/><Relationship Id="rId2" Type="http://schemas.openxmlformats.org/officeDocument/2006/relationships/hyperlink" Target="https://www.geeksforgeeks.org/java-lang-system-class-java/"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geeksforgeeks.org/difference-between-print-and-println-in-java/" TargetMode="External"/><Relationship Id="rId4" Type="http://schemas.openxmlformats.org/officeDocument/2006/relationships/hyperlink" Target="https://www.geeksforgeeks.org/java-io-printstream-class-java-set-1/"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717025" y="1280400"/>
            <a:ext cx="3436500" cy="216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dirty="0"/>
              <a:t>Java</a:t>
            </a:r>
            <a:endParaRPr dirty="0"/>
          </a:p>
        </p:txBody>
      </p:sp>
      <p:grpSp>
        <p:nvGrpSpPr>
          <p:cNvPr id="57" name="Google Shape;57;p15"/>
          <p:cNvGrpSpPr/>
          <p:nvPr/>
        </p:nvGrpSpPr>
        <p:grpSpPr>
          <a:xfrm rot="1578645" flipH="1">
            <a:off x="2731727" y="1134112"/>
            <a:ext cx="1566930" cy="1715068"/>
            <a:chOff x="4718425" y="934625"/>
            <a:chExt cx="1467100" cy="1605800"/>
          </a:xfrm>
        </p:grpSpPr>
        <p:cxnSp>
          <p:nvCxnSpPr>
            <p:cNvPr id="58" name="Google Shape;58;p15"/>
            <p:cNvCxnSpPr/>
            <p:nvPr/>
          </p:nvCxnSpPr>
          <p:spPr>
            <a:xfrm>
              <a:off x="5119625" y="1316725"/>
              <a:ext cx="1065900" cy="1223700"/>
            </a:xfrm>
            <a:prstGeom prst="straightConnector1">
              <a:avLst/>
            </a:prstGeom>
            <a:noFill/>
            <a:ln w="9525" cap="flat" cmpd="sng">
              <a:solidFill>
                <a:srgbClr val="000000"/>
              </a:solidFill>
              <a:prstDash val="solid"/>
              <a:round/>
              <a:headEnd type="none" w="med" len="med"/>
              <a:tailEnd type="none" w="med" len="med"/>
            </a:ln>
          </p:spPr>
        </p:cxnSp>
        <p:sp>
          <p:nvSpPr>
            <p:cNvPr id="59" name="Google Shape;59;p15"/>
            <p:cNvSpPr/>
            <p:nvPr/>
          </p:nvSpPr>
          <p:spPr>
            <a:xfrm>
              <a:off x="4718425" y="934625"/>
              <a:ext cx="826800" cy="8268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0" name="Google Shape;60;p15"/>
          <p:cNvGrpSpPr/>
          <p:nvPr/>
        </p:nvGrpSpPr>
        <p:grpSpPr>
          <a:xfrm rot="1578645" flipH="1">
            <a:off x="1209287" y="2129531"/>
            <a:ext cx="883060" cy="1781848"/>
            <a:chOff x="6176375" y="2540550"/>
            <a:chExt cx="826800" cy="1668325"/>
          </a:xfrm>
        </p:grpSpPr>
        <p:cxnSp>
          <p:nvCxnSpPr>
            <p:cNvPr id="61" name="Google Shape;61;p15"/>
            <p:cNvCxnSpPr/>
            <p:nvPr/>
          </p:nvCxnSpPr>
          <p:spPr>
            <a:xfrm rot="10800000">
              <a:off x="6190500" y="2540550"/>
              <a:ext cx="406200" cy="1281000"/>
            </a:xfrm>
            <a:prstGeom prst="straightConnector1">
              <a:avLst/>
            </a:prstGeom>
            <a:noFill/>
            <a:ln w="9525" cap="flat" cmpd="sng">
              <a:solidFill>
                <a:srgbClr val="000000"/>
              </a:solidFill>
              <a:prstDash val="solid"/>
              <a:round/>
              <a:headEnd type="none" w="med" len="med"/>
              <a:tailEnd type="none" w="med" len="med"/>
            </a:ln>
          </p:spPr>
        </p:cxnSp>
        <p:sp>
          <p:nvSpPr>
            <p:cNvPr id="62" name="Google Shape;62;p15"/>
            <p:cNvSpPr/>
            <p:nvPr/>
          </p:nvSpPr>
          <p:spPr>
            <a:xfrm>
              <a:off x="6176375" y="3382075"/>
              <a:ext cx="826800" cy="8268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3" name="Google Shape;63;p15"/>
          <p:cNvGrpSpPr/>
          <p:nvPr/>
        </p:nvGrpSpPr>
        <p:grpSpPr>
          <a:xfrm rot="1578645" flipH="1">
            <a:off x="2276008" y="697150"/>
            <a:ext cx="709717" cy="1720355"/>
            <a:chOff x="6042175" y="934625"/>
            <a:chExt cx="664500" cy="1610750"/>
          </a:xfrm>
        </p:grpSpPr>
        <p:cxnSp>
          <p:nvCxnSpPr>
            <p:cNvPr id="64" name="Google Shape;64;p15"/>
            <p:cNvCxnSpPr/>
            <p:nvPr/>
          </p:nvCxnSpPr>
          <p:spPr>
            <a:xfrm flipH="1">
              <a:off x="6190500" y="1278475"/>
              <a:ext cx="191100" cy="1266900"/>
            </a:xfrm>
            <a:prstGeom prst="straightConnector1">
              <a:avLst/>
            </a:prstGeom>
            <a:noFill/>
            <a:ln w="9525" cap="flat" cmpd="sng">
              <a:solidFill>
                <a:srgbClr val="000000"/>
              </a:solidFill>
              <a:prstDash val="solid"/>
              <a:round/>
              <a:headEnd type="none" w="med" len="med"/>
              <a:tailEnd type="none" w="med" len="med"/>
            </a:ln>
          </p:spPr>
        </p:cxnSp>
        <p:sp>
          <p:nvSpPr>
            <p:cNvPr id="65" name="Google Shape;65;p15"/>
            <p:cNvSpPr/>
            <p:nvPr/>
          </p:nvSpPr>
          <p:spPr>
            <a:xfrm>
              <a:off x="6042175" y="934625"/>
              <a:ext cx="664500" cy="6645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6" name="Google Shape;66;p15"/>
          <p:cNvGrpSpPr/>
          <p:nvPr/>
        </p:nvGrpSpPr>
        <p:grpSpPr>
          <a:xfrm rot="1578645" flipH="1">
            <a:off x="722626" y="1237720"/>
            <a:ext cx="1983628" cy="780902"/>
            <a:chOff x="6185550" y="1814200"/>
            <a:chExt cx="1857250" cy="731150"/>
          </a:xfrm>
        </p:grpSpPr>
        <p:cxnSp>
          <p:nvCxnSpPr>
            <p:cNvPr id="67" name="Google Shape;67;p15"/>
            <p:cNvCxnSpPr/>
            <p:nvPr/>
          </p:nvCxnSpPr>
          <p:spPr>
            <a:xfrm flipH="1">
              <a:off x="6185550" y="2158050"/>
              <a:ext cx="1534500" cy="387300"/>
            </a:xfrm>
            <a:prstGeom prst="straightConnector1">
              <a:avLst/>
            </a:prstGeom>
            <a:noFill/>
            <a:ln w="9525" cap="flat" cmpd="sng">
              <a:solidFill>
                <a:srgbClr val="000000"/>
              </a:solidFill>
              <a:prstDash val="solid"/>
              <a:round/>
              <a:headEnd type="none" w="med" len="med"/>
              <a:tailEnd type="none" w="med" len="med"/>
            </a:ln>
          </p:spPr>
        </p:cxnSp>
        <p:sp>
          <p:nvSpPr>
            <p:cNvPr id="68" name="Google Shape;68;p15"/>
            <p:cNvSpPr/>
            <p:nvPr/>
          </p:nvSpPr>
          <p:spPr>
            <a:xfrm>
              <a:off x="7378300" y="1814200"/>
              <a:ext cx="664500" cy="6645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9" name="Google Shape;69;p15"/>
          <p:cNvGrpSpPr/>
          <p:nvPr/>
        </p:nvGrpSpPr>
        <p:grpSpPr>
          <a:xfrm rot="1578645" flipH="1">
            <a:off x="2109021" y="2795838"/>
            <a:ext cx="1944805" cy="975633"/>
            <a:chOff x="4369400" y="2545175"/>
            <a:chExt cx="1820900" cy="913475"/>
          </a:xfrm>
        </p:grpSpPr>
        <p:cxnSp>
          <p:nvCxnSpPr>
            <p:cNvPr id="70" name="Google Shape;70;p15"/>
            <p:cNvCxnSpPr/>
            <p:nvPr/>
          </p:nvCxnSpPr>
          <p:spPr>
            <a:xfrm rot="10800000" flipH="1">
              <a:off x="4689400" y="2545175"/>
              <a:ext cx="1500900" cy="592800"/>
            </a:xfrm>
            <a:prstGeom prst="straightConnector1">
              <a:avLst/>
            </a:prstGeom>
            <a:noFill/>
            <a:ln w="9525" cap="flat" cmpd="sng">
              <a:solidFill>
                <a:srgbClr val="000000"/>
              </a:solidFill>
              <a:prstDash val="solid"/>
              <a:round/>
              <a:headEnd type="none" w="med" len="med"/>
              <a:tailEnd type="none" w="med" len="med"/>
            </a:ln>
          </p:spPr>
        </p:cxnSp>
        <p:sp>
          <p:nvSpPr>
            <p:cNvPr id="71" name="Google Shape;71;p15"/>
            <p:cNvSpPr/>
            <p:nvPr/>
          </p:nvSpPr>
          <p:spPr>
            <a:xfrm>
              <a:off x="4369400" y="2794150"/>
              <a:ext cx="664500" cy="6645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72" name="Google Shape;72;p15"/>
          <p:cNvGrpSpPr/>
          <p:nvPr/>
        </p:nvGrpSpPr>
        <p:grpSpPr>
          <a:xfrm rot="1578645" flipH="1">
            <a:off x="1980644" y="2609568"/>
            <a:ext cx="1276075" cy="1710769"/>
            <a:chOff x="4995600" y="2545225"/>
            <a:chExt cx="1194775" cy="1601775"/>
          </a:xfrm>
        </p:grpSpPr>
        <p:cxnSp>
          <p:nvCxnSpPr>
            <p:cNvPr id="73" name="Google Shape;73;p15"/>
            <p:cNvCxnSpPr/>
            <p:nvPr/>
          </p:nvCxnSpPr>
          <p:spPr>
            <a:xfrm rot="10800000" flipH="1">
              <a:off x="5325175" y="2545225"/>
              <a:ext cx="865200" cy="1305000"/>
            </a:xfrm>
            <a:prstGeom prst="straightConnector1">
              <a:avLst/>
            </a:prstGeom>
            <a:noFill/>
            <a:ln w="9525" cap="flat" cmpd="sng">
              <a:solidFill>
                <a:srgbClr val="000000"/>
              </a:solidFill>
              <a:prstDash val="solid"/>
              <a:round/>
              <a:headEnd type="none" w="med" len="med"/>
              <a:tailEnd type="none" w="med" len="med"/>
            </a:ln>
          </p:spPr>
        </p:cxnSp>
        <p:sp>
          <p:nvSpPr>
            <p:cNvPr id="74" name="Google Shape;74;p15"/>
            <p:cNvSpPr/>
            <p:nvPr/>
          </p:nvSpPr>
          <p:spPr>
            <a:xfrm>
              <a:off x="4995600" y="3482500"/>
              <a:ext cx="664500" cy="664500"/>
            </a:xfrm>
            <a:prstGeom prst="ellipse">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75" name="Google Shape;75;p15"/>
          <p:cNvGrpSpPr/>
          <p:nvPr/>
        </p:nvGrpSpPr>
        <p:grpSpPr>
          <a:xfrm rot="1578645" flipH="1">
            <a:off x="966801" y="2074508"/>
            <a:ext cx="1383493" cy="664004"/>
            <a:chOff x="6190400" y="2545375"/>
            <a:chExt cx="1295350" cy="621700"/>
          </a:xfrm>
        </p:grpSpPr>
        <p:cxnSp>
          <p:nvCxnSpPr>
            <p:cNvPr id="76" name="Google Shape;76;p15"/>
            <p:cNvCxnSpPr/>
            <p:nvPr/>
          </p:nvCxnSpPr>
          <p:spPr>
            <a:xfrm rot="10800000">
              <a:off x="6190400" y="2545375"/>
              <a:ext cx="1085100" cy="401400"/>
            </a:xfrm>
            <a:prstGeom prst="straightConnector1">
              <a:avLst/>
            </a:prstGeom>
            <a:noFill/>
            <a:ln w="9525" cap="flat" cmpd="sng">
              <a:solidFill>
                <a:srgbClr val="000000"/>
              </a:solidFill>
              <a:prstDash val="solid"/>
              <a:round/>
              <a:headEnd type="none" w="med" len="med"/>
              <a:tailEnd type="none" w="med" len="med"/>
            </a:ln>
          </p:spPr>
        </p:cxnSp>
        <p:sp>
          <p:nvSpPr>
            <p:cNvPr id="77" name="Google Shape;77;p15"/>
            <p:cNvSpPr/>
            <p:nvPr/>
          </p:nvSpPr>
          <p:spPr>
            <a:xfrm>
              <a:off x="7031550" y="2712875"/>
              <a:ext cx="454200" cy="45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15"/>
          <p:cNvGrpSpPr/>
          <p:nvPr/>
        </p:nvGrpSpPr>
        <p:grpSpPr>
          <a:xfrm rot="1578645" flipH="1">
            <a:off x="2459157" y="2311074"/>
            <a:ext cx="1561911" cy="485107"/>
            <a:chOff x="4718425" y="2096250"/>
            <a:chExt cx="1462400" cy="454200"/>
          </a:xfrm>
        </p:grpSpPr>
        <p:cxnSp>
          <p:nvCxnSpPr>
            <p:cNvPr id="79" name="Google Shape;79;p15"/>
            <p:cNvCxnSpPr/>
            <p:nvPr/>
          </p:nvCxnSpPr>
          <p:spPr>
            <a:xfrm>
              <a:off x="4947525" y="2334900"/>
              <a:ext cx="1233300" cy="205500"/>
            </a:xfrm>
            <a:prstGeom prst="straightConnector1">
              <a:avLst/>
            </a:prstGeom>
            <a:noFill/>
            <a:ln w="9525" cap="flat" cmpd="sng">
              <a:solidFill>
                <a:srgbClr val="000000"/>
              </a:solidFill>
              <a:prstDash val="solid"/>
              <a:round/>
              <a:headEnd type="none" w="med" len="med"/>
              <a:tailEnd type="none" w="med" len="med"/>
            </a:ln>
          </p:spPr>
        </p:cxnSp>
        <p:sp>
          <p:nvSpPr>
            <p:cNvPr id="80" name="Google Shape;80;p15"/>
            <p:cNvSpPr/>
            <p:nvPr/>
          </p:nvSpPr>
          <p:spPr>
            <a:xfrm>
              <a:off x="4718425" y="2096250"/>
              <a:ext cx="454200" cy="45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 name="Google Shape;81;p15"/>
          <p:cNvGrpSpPr/>
          <p:nvPr/>
        </p:nvGrpSpPr>
        <p:grpSpPr>
          <a:xfrm rot="1578645" flipH="1">
            <a:off x="1623907" y="1111363"/>
            <a:ext cx="1113158" cy="1112690"/>
            <a:chOff x="6185500" y="1498650"/>
            <a:chExt cx="1042238" cy="1041800"/>
          </a:xfrm>
        </p:grpSpPr>
        <p:cxnSp>
          <p:nvCxnSpPr>
            <p:cNvPr id="82" name="Google Shape;82;p15"/>
            <p:cNvCxnSpPr/>
            <p:nvPr/>
          </p:nvCxnSpPr>
          <p:spPr>
            <a:xfrm flipH="1">
              <a:off x="6185500" y="1746950"/>
              <a:ext cx="822300" cy="793500"/>
            </a:xfrm>
            <a:prstGeom prst="straightConnector1">
              <a:avLst/>
            </a:prstGeom>
            <a:noFill/>
            <a:ln w="9525" cap="flat" cmpd="sng">
              <a:solidFill>
                <a:srgbClr val="000000"/>
              </a:solidFill>
              <a:prstDash val="solid"/>
              <a:round/>
              <a:headEnd type="none" w="med" len="med"/>
              <a:tailEnd type="none" w="med" len="med"/>
            </a:ln>
          </p:spPr>
        </p:cxnSp>
        <p:sp>
          <p:nvSpPr>
            <p:cNvPr id="83" name="Google Shape;83;p15"/>
            <p:cNvSpPr/>
            <p:nvPr/>
          </p:nvSpPr>
          <p:spPr>
            <a:xfrm>
              <a:off x="6773538" y="1498650"/>
              <a:ext cx="454200" cy="45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15"/>
          <p:cNvGrpSpPr/>
          <p:nvPr/>
        </p:nvGrpSpPr>
        <p:grpSpPr>
          <a:xfrm rot="1578645" flipH="1">
            <a:off x="1819727" y="1791398"/>
            <a:ext cx="1250896" cy="1250896"/>
            <a:chOff x="5587975" y="1952850"/>
            <a:chExt cx="1171200" cy="1171200"/>
          </a:xfrm>
        </p:grpSpPr>
        <p:sp>
          <p:nvSpPr>
            <p:cNvPr id="85" name="Google Shape;85;p15"/>
            <p:cNvSpPr/>
            <p:nvPr/>
          </p:nvSpPr>
          <p:spPr>
            <a:xfrm>
              <a:off x="5587975" y="1952850"/>
              <a:ext cx="1171200" cy="11712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5673875" y="2038750"/>
              <a:ext cx="999300" cy="999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dirty="0"/>
            </a:p>
          </p:txBody>
        </p:sp>
      </p:grpSp>
      <p:grpSp>
        <p:nvGrpSpPr>
          <p:cNvPr id="87" name="Google Shape;87;p15"/>
          <p:cNvGrpSpPr/>
          <p:nvPr/>
        </p:nvGrpSpPr>
        <p:grpSpPr>
          <a:xfrm>
            <a:off x="2154992" y="2116967"/>
            <a:ext cx="580986" cy="579903"/>
            <a:chOff x="1421638" y="4125629"/>
            <a:chExt cx="374709" cy="374010"/>
          </a:xfrm>
        </p:grpSpPr>
        <p:sp>
          <p:nvSpPr>
            <p:cNvPr id="88" name="Google Shape;88;p15"/>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ED88B-5866-192A-A578-391A843ED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C93FCE-D195-53B0-950B-2BA8510C5DE5}"/>
              </a:ext>
            </a:extLst>
          </p:cNvPr>
          <p:cNvSpPr>
            <a:spLocks noGrp="1"/>
          </p:cNvSpPr>
          <p:nvPr>
            <p:ph type="title"/>
          </p:nvPr>
        </p:nvSpPr>
        <p:spPr>
          <a:xfrm>
            <a:off x="710275" y="190500"/>
            <a:ext cx="7723500" cy="571500"/>
          </a:xfrm>
        </p:spPr>
        <p:txBody>
          <a:bodyPr/>
          <a:lstStyle/>
          <a:p>
            <a:r>
              <a:rPr lang="en-US" dirty="0"/>
              <a:t>Data Type</a:t>
            </a:r>
          </a:p>
        </p:txBody>
      </p:sp>
      <p:sp>
        <p:nvSpPr>
          <p:cNvPr id="4" name="TextBox 3">
            <a:extLst>
              <a:ext uri="{FF2B5EF4-FFF2-40B4-BE49-F238E27FC236}">
                <a16:creationId xmlns:a16="http://schemas.microsoft.com/office/drawing/2014/main" id="{B8941918-AE7C-F5D8-A287-D976AA1839E7}"/>
              </a:ext>
            </a:extLst>
          </p:cNvPr>
          <p:cNvSpPr txBox="1"/>
          <p:nvPr/>
        </p:nvSpPr>
        <p:spPr>
          <a:xfrm>
            <a:off x="1308100" y="685800"/>
            <a:ext cx="6464300" cy="307777"/>
          </a:xfrm>
          <a:prstGeom prst="rect">
            <a:avLst/>
          </a:prstGeom>
          <a:noFill/>
        </p:spPr>
        <p:txBody>
          <a:bodyPr wrap="square">
            <a:spAutoFit/>
          </a:bodyPr>
          <a:lstStyle/>
          <a:p>
            <a:r>
              <a:rPr lang="en-CA" b="1" i="0" dirty="0">
                <a:solidFill>
                  <a:srgbClr val="273239"/>
                </a:solidFill>
                <a:effectLst/>
                <a:latin typeface="urw-din"/>
              </a:rPr>
              <a:t>Data types</a:t>
            </a:r>
            <a:r>
              <a:rPr lang="en-CA" b="0" i="0" dirty="0">
                <a:solidFill>
                  <a:srgbClr val="273239"/>
                </a:solidFill>
                <a:effectLst/>
                <a:latin typeface="urw-din"/>
              </a:rPr>
              <a:t> are different sizes and values that can be stored in the variable</a:t>
            </a:r>
            <a:endParaRPr lang="en-US" dirty="0"/>
          </a:p>
        </p:txBody>
      </p:sp>
      <p:pic>
        <p:nvPicPr>
          <p:cNvPr id="7" name="Picture 6">
            <a:extLst>
              <a:ext uri="{FF2B5EF4-FFF2-40B4-BE49-F238E27FC236}">
                <a16:creationId xmlns:a16="http://schemas.microsoft.com/office/drawing/2014/main" id="{796B7884-27AA-983F-3719-EE2D54D75D2D}"/>
              </a:ext>
            </a:extLst>
          </p:cNvPr>
          <p:cNvPicPr>
            <a:picLocks noChangeAspect="1"/>
          </p:cNvPicPr>
          <p:nvPr/>
        </p:nvPicPr>
        <p:blipFill>
          <a:blip r:embed="rId3"/>
          <a:stretch>
            <a:fillRect/>
          </a:stretch>
        </p:blipFill>
        <p:spPr>
          <a:xfrm>
            <a:off x="1168400" y="1104900"/>
            <a:ext cx="6743700" cy="3848100"/>
          </a:xfrm>
          <a:prstGeom prst="rect">
            <a:avLst/>
          </a:prstGeom>
        </p:spPr>
      </p:pic>
    </p:spTree>
    <p:extLst>
      <p:ext uri="{BB962C8B-B14F-4D97-AF65-F5344CB8AC3E}">
        <p14:creationId xmlns:p14="http://schemas.microsoft.com/office/powerpoint/2010/main" val="4262734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9149C-8C22-5405-F754-8201B31124D7}"/>
              </a:ext>
            </a:extLst>
          </p:cNvPr>
          <p:cNvSpPr>
            <a:spLocks noGrp="1"/>
          </p:cNvSpPr>
          <p:nvPr>
            <p:ph type="title"/>
          </p:nvPr>
        </p:nvSpPr>
        <p:spPr/>
        <p:txBody>
          <a:bodyPr/>
          <a:lstStyle/>
          <a:p>
            <a:r>
              <a:rPr lang="en-US" dirty="0"/>
              <a:t>9.0 Java 8 Date and Time API</a:t>
            </a:r>
          </a:p>
        </p:txBody>
      </p:sp>
      <p:sp>
        <p:nvSpPr>
          <p:cNvPr id="3" name="Text Placeholder 2">
            <a:extLst>
              <a:ext uri="{FF2B5EF4-FFF2-40B4-BE49-F238E27FC236}">
                <a16:creationId xmlns:a16="http://schemas.microsoft.com/office/drawing/2014/main" id="{58431CC0-04D7-E720-6216-281B30E35794}"/>
              </a:ext>
            </a:extLst>
          </p:cNvPr>
          <p:cNvSpPr>
            <a:spLocks noGrp="1"/>
          </p:cNvSpPr>
          <p:nvPr>
            <p:ph type="body" idx="1"/>
          </p:nvPr>
        </p:nvSpPr>
        <p:spPr/>
        <p:txBody>
          <a:bodyPr/>
          <a:lstStyle/>
          <a:p>
            <a:r>
              <a:rPr lang="en-US" dirty="0"/>
              <a:t>Working with </a:t>
            </a:r>
            <a:r>
              <a:rPr lang="en-US" dirty="0" err="1"/>
              <a:t>LocalDate</a:t>
            </a:r>
            <a:r>
              <a:rPr lang="en-US" dirty="0"/>
              <a:t>, </a:t>
            </a:r>
            <a:r>
              <a:rPr lang="en-US" dirty="0" err="1"/>
              <a:t>LocalTime</a:t>
            </a:r>
            <a:r>
              <a:rPr lang="en-US" dirty="0"/>
              <a:t>, </a:t>
            </a:r>
            <a:r>
              <a:rPr lang="en-US" dirty="0" err="1"/>
              <a:t>LocalDateTime</a:t>
            </a:r>
            <a:endParaRPr lang="en-US" dirty="0"/>
          </a:p>
          <a:p>
            <a:r>
              <a:rPr lang="en-US" dirty="0"/>
              <a:t>Temporal Adjusters, Periods, and Time Zones</a:t>
            </a:r>
          </a:p>
        </p:txBody>
      </p:sp>
    </p:spTree>
    <p:extLst>
      <p:ext uri="{BB962C8B-B14F-4D97-AF65-F5344CB8AC3E}">
        <p14:creationId xmlns:p14="http://schemas.microsoft.com/office/powerpoint/2010/main" val="6530969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8564-A65D-B8DC-0720-615A1F618931}"/>
              </a:ext>
            </a:extLst>
          </p:cNvPr>
          <p:cNvSpPr>
            <a:spLocks noGrp="1"/>
          </p:cNvSpPr>
          <p:nvPr>
            <p:ph type="title"/>
          </p:nvPr>
        </p:nvSpPr>
        <p:spPr/>
        <p:txBody>
          <a:bodyPr/>
          <a:lstStyle/>
          <a:p>
            <a:r>
              <a:rPr lang="en-US" dirty="0"/>
              <a:t>Working with </a:t>
            </a:r>
            <a:r>
              <a:rPr lang="en-US" dirty="0" err="1"/>
              <a:t>LocalDate</a:t>
            </a:r>
            <a:r>
              <a:rPr lang="en-US" dirty="0"/>
              <a:t>, </a:t>
            </a:r>
            <a:r>
              <a:rPr lang="en-US" dirty="0" err="1"/>
              <a:t>LocalTime</a:t>
            </a:r>
            <a:r>
              <a:rPr lang="en-US" dirty="0"/>
              <a:t>, </a:t>
            </a:r>
            <a:r>
              <a:rPr lang="en-US" dirty="0" err="1"/>
              <a:t>LocalDateTime</a:t>
            </a:r>
            <a:endParaRPr lang="en-US" dirty="0"/>
          </a:p>
        </p:txBody>
      </p:sp>
      <p:sp>
        <p:nvSpPr>
          <p:cNvPr id="3" name="Text Placeholder 2">
            <a:extLst>
              <a:ext uri="{FF2B5EF4-FFF2-40B4-BE49-F238E27FC236}">
                <a16:creationId xmlns:a16="http://schemas.microsoft.com/office/drawing/2014/main" id="{018F01E7-0B49-FBA3-A780-902622FA8246}"/>
              </a:ext>
            </a:extLst>
          </p:cNvPr>
          <p:cNvSpPr>
            <a:spLocks noGrp="1"/>
          </p:cNvSpPr>
          <p:nvPr>
            <p:ph type="body" idx="1"/>
          </p:nvPr>
        </p:nvSpPr>
        <p:spPr/>
        <p:txBody>
          <a:bodyPr/>
          <a:lstStyle/>
          <a:p>
            <a:r>
              <a:rPr lang="en-CA" dirty="0"/>
              <a:t>Key classes in this package include </a:t>
            </a:r>
            <a:r>
              <a:rPr lang="en-CA" b="1" dirty="0" err="1"/>
              <a:t>LocalDate</a:t>
            </a:r>
            <a:r>
              <a:rPr lang="en-CA" b="1" dirty="0"/>
              <a:t>, </a:t>
            </a:r>
            <a:r>
              <a:rPr lang="en-CA" b="1" dirty="0" err="1"/>
              <a:t>LocalTime</a:t>
            </a:r>
            <a:r>
              <a:rPr lang="en-CA" b="1" dirty="0"/>
              <a:t>, and </a:t>
            </a:r>
            <a:r>
              <a:rPr lang="en-CA" b="1" dirty="0" err="1"/>
              <a:t>LocalDateTime</a:t>
            </a:r>
            <a:r>
              <a:rPr lang="en-CA" b="1" dirty="0"/>
              <a:t>. </a:t>
            </a:r>
          </a:p>
          <a:p>
            <a:r>
              <a:rPr lang="en-CA" dirty="0"/>
              <a:t>These classes are part of the new Date and Time API that replaces the older </a:t>
            </a:r>
            <a:r>
              <a:rPr lang="en-CA" dirty="0" err="1"/>
              <a:t>java.util.Date</a:t>
            </a:r>
            <a:r>
              <a:rPr lang="en-CA" dirty="0"/>
              <a:t> and </a:t>
            </a:r>
            <a:r>
              <a:rPr lang="en-CA" dirty="0" err="1"/>
              <a:t>java.util.Calendar</a:t>
            </a:r>
            <a:r>
              <a:rPr lang="en-CA" dirty="0"/>
              <a:t> classes with more robust and user-friendly functionality.</a:t>
            </a:r>
            <a:endParaRPr lang="en-CA" b="1" dirty="0"/>
          </a:p>
          <a:p>
            <a:r>
              <a:rPr lang="en-CA" b="1" dirty="0" err="1"/>
              <a:t>LocalDate</a:t>
            </a:r>
            <a:r>
              <a:rPr lang="en-CA" dirty="0"/>
              <a:t>: </a:t>
            </a:r>
            <a:r>
              <a:rPr lang="en-CA" sz="1400" dirty="0"/>
              <a:t>Represents a date without a time zone, e.g., 2024-08-08.</a:t>
            </a:r>
          </a:p>
          <a:p>
            <a:r>
              <a:rPr lang="en-CA" b="1" dirty="0" err="1"/>
              <a:t>LocalTime</a:t>
            </a:r>
            <a:r>
              <a:rPr lang="en-CA" dirty="0"/>
              <a:t>: </a:t>
            </a:r>
            <a:r>
              <a:rPr lang="en-CA" sz="1400" dirty="0"/>
              <a:t>Represents a time without a time zone, e.g., 15:30:00.</a:t>
            </a:r>
          </a:p>
          <a:p>
            <a:r>
              <a:rPr lang="en-CA" b="1" dirty="0" err="1"/>
              <a:t>LocalDateTime</a:t>
            </a:r>
            <a:r>
              <a:rPr lang="en-CA" dirty="0"/>
              <a:t>: </a:t>
            </a:r>
            <a:r>
              <a:rPr lang="en-CA" sz="1400" dirty="0"/>
              <a:t>Represents a date and time without a time zone, e.g., 2024-08-08T15:30:00</a:t>
            </a:r>
            <a:endParaRPr lang="en-US" sz="1400" b="1" dirty="0"/>
          </a:p>
        </p:txBody>
      </p:sp>
    </p:spTree>
    <p:extLst>
      <p:ext uri="{BB962C8B-B14F-4D97-AF65-F5344CB8AC3E}">
        <p14:creationId xmlns:p14="http://schemas.microsoft.com/office/powerpoint/2010/main" val="34412936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4671-183E-C360-FCED-9091830C1D70}"/>
              </a:ext>
            </a:extLst>
          </p:cNvPr>
          <p:cNvSpPr>
            <a:spLocks noGrp="1"/>
          </p:cNvSpPr>
          <p:nvPr>
            <p:ph type="title"/>
          </p:nvPr>
        </p:nvSpPr>
        <p:spPr/>
        <p:txBody>
          <a:bodyPr/>
          <a:lstStyle/>
          <a:p>
            <a:r>
              <a:rPr lang="en-US" dirty="0"/>
              <a:t>Temporal Adjusters, Periods, and Time Zones</a:t>
            </a:r>
          </a:p>
        </p:txBody>
      </p:sp>
      <p:sp>
        <p:nvSpPr>
          <p:cNvPr id="3" name="Text Placeholder 2">
            <a:extLst>
              <a:ext uri="{FF2B5EF4-FFF2-40B4-BE49-F238E27FC236}">
                <a16:creationId xmlns:a16="http://schemas.microsoft.com/office/drawing/2014/main" id="{CD8197ED-BB04-FBB4-9AE5-6B590251701B}"/>
              </a:ext>
            </a:extLst>
          </p:cNvPr>
          <p:cNvSpPr>
            <a:spLocks noGrp="1"/>
          </p:cNvSpPr>
          <p:nvPr>
            <p:ph type="body" idx="1"/>
          </p:nvPr>
        </p:nvSpPr>
        <p:spPr/>
        <p:txBody>
          <a:bodyPr/>
          <a:lstStyle/>
          <a:p>
            <a:r>
              <a:rPr lang="en-CA" sz="1400" dirty="0"/>
              <a:t>Help in performing complex date-time calculations and managing different time zones.</a:t>
            </a:r>
          </a:p>
          <a:p>
            <a:pPr>
              <a:lnSpc>
                <a:spcPct val="100000"/>
              </a:lnSpc>
            </a:pPr>
            <a:r>
              <a:rPr lang="en-CA" dirty="0"/>
              <a:t>Temporal Adjusters</a:t>
            </a:r>
          </a:p>
          <a:p>
            <a:pPr lvl="1">
              <a:lnSpc>
                <a:spcPct val="100000"/>
              </a:lnSpc>
              <a:spcBef>
                <a:spcPts val="0"/>
              </a:spcBef>
            </a:pPr>
            <a:r>
              <a:rPr lang="en-CA" b="1" dirty="0"/>
              <a:t>Temporal Adjusters</a:t>
            </a:r>
            <a:r>
              <a:rPr lang="en-CA" dirty="0"/>
              <a:t> provide a way to adjust dates and times in a flexible manner. They are used with classes like </a:t>
            </a:r>
            <a:r>
              <a:rPr lang="en-CA" dirty="0" err="1"/>
              <a:t>LocalDate</a:t>
            </a:r>
            <a:r>
              <a:rPr lang="en-CA" dirty="0"/>
              <a:t>, </a:t>
            </a:r>
            <a:r>
              <a:rPr lang="en-CA" dirty="0" err="1"/>
              <a:t>LocalTime</a:t>
            </a:r>
            <a:r>
              <a:rPr lang="en-CA" dirty="0"/>
              <a:t>, and </a:t>
            </a:r>
            <a:r>
              <a:rPr lang="en-CA" dirty="0" err="1"/>
              <a:t>LocalDateTime</a:t>
            </a:r>
            <a:r>
              <a:rPr lang="en-CA" dirty="0"/>
              <a:t> to perform common date-time adjustments.</a:t>
            </a:r>
          </a:p>
          <a:p>
            <a:pPr>
              <a:lnSpc>
                <a:spcPct val="100000"/>
              </a:lnSpc>
            </a:pPr>
            <a:r>
              <a:rPr lang="en-CA" dirty="0"/>
              <a:t>Periods</a:t>
            </a:r>
          </a:p>
          <a:p>
            <a:pPr lvl="1">
              <a:lnSpc>
                <a:spcPct val="100000"/>
              </a:lnSpc>
              <a:spcBef>
                <a:spcPts val="0"/>
              </a:spcBef>
            </a:pPr>
            <a:r>
              <a:rPr lang="en-CA" b="1" dirty="0"/>
              <a:t>Periods</a:t>
            </a:r>
            <a:r>
              <a:rPr lang="en-CA" dirty="0"/>
              <a:t> represent a period of time in terms of years, months, and days. They are used to add or subtract periods from a date.</a:t>
            </a:r>
          </a:p>
          <a:p>
            <a:pPr>
              <a:lnSpc>
                <a:spcPct val="100000"/>
              </a:lnSpc>
            </a:pPr>
            <a:r>
              <a:rPr lang="en-CA" dirty="0"/>
              <a:t>Time Zones</a:t>
            </a:r>
          </a:p>
          <a:p>
            <a:pPr lvl="1">
              <a:lnSpc>
                <a:spcPct val="100000"/>
              </a:lnSpc>
              <a:spcBef>
                <a:spcPts val="0"/>
              </a:spcBef>
            </a:pPr>
            <a:r>
              <a:rPr lang="en-CA" b="1" dirty="0"/>
              <a:t>Time Zones</a:t>
            </a:r>
            <a:r>
              <a:rPr lang="en-CA" dirty="0"/>
              <a:t> handle the offset from UTC and daylight saving time adjustments. Java's </a:t>
            </a:r>
            <a:r>
              <a:rPr lang="en-CA" dirty="0" err="1"/>
              <a:t>ZonedDateTime</a:t>
            </a:r>
            <a:r>
              <a:rPr lang="en-CA" dirty="0"/>
              <a:t> and </a:t>
            </a:r>
            <a:r>
              <a:rPr lang="en-CA" dirty="0" err="1"/>
              <a:t>OffsetDateTime</a:t>
            </a:r>
            <a:r>
              <a:rPr lang="en-CA" dirty="0"/>
              <a:t> classes, along with </a:t>
            </a:r>
            <a:r>
              <a:rPr lang="en-CA" dirty="0" err="1"/>
              <a:t>ZoneId</a:t>
            </a:r>
            <a:r>
              <a:rPr lang="en-CA" dirty="0"/>
              <a:t>, help in managing and converting between time zones.</a:t>
            </a:r>
            <a:endParaRPr lang="en-US" dirty="0"/>
          </a:p>
        </p:txBody>
      </p:sp>
    </p:spTree>
    <p:extLst>
      <p:ext uri="{BB962C8B-B14F-4D97-AF65-F5344CB8AC3E}">
        <p14:creationId xmlns:p14="http://schemas.microsoft.com/office/powerpoint/2010/main" val="8117117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2D5A-D78C-52C5-E2A0-042D23051B3E}"/>
              </a:ext>
            </a:extLst>
          </p:cNvPr>
          <p:cNvSpPr>
            <a:spLocks noGrp="1"/>
          </p:cNvSpPr>
          <p:nvPr>
            <p:ph type="title"/>
          </p:nvPr>
        </p:nvSpPr>
        <p:spPr/>
        <p:txBody>
          <a:bodyPr/>
          <a:lstStyle/>
          <a:p>
            <a:r>
              <a:rPr lang="en-CA" b="1" i="0" dirty="0">
                <a:effectLst/>
                <a:highlight>
                  <a:srgbClr val="FFFFFF"/>
                </a:highlight>
                <a:latin typeface="var(--font-family-heading-lesson-markdown)"/>
              </a:rPr>
              <a:t>Basic Concepts of Multithreading</a:t>
            </a:r>
            <a:endParaRPr lang="en-US" dirty="0"/>
          </a:p>
        </p:txBody>
      </p:sp>
      <p:sp>
        <p:nvSpPr>
          <p:cNvPr id="3" name="Text Placeholder 2">
            <a:extLst>
              <a:ext uri="{FF2B5EF4-FFF2-40B4-BE49-F238E27FC236}">
                <a16:creationId xmlns:a16="http://schemas.microsoft.com/office/drawing/2014/main" id="{C9B61D07-89CD-98A1-8C44-0A40FAFF197F}"/>
              </a:ext>
            </a:extLst>
          </p:cNvPr>
          <p:cNvSpPr>
            <a:spLocks noGrp="1"/>
          </p:cNvSpPr>
          <p:nvPr>
            <p:ph type="body" idx="1"/>
          </p:nvPr>
        </p:nvSpPr>
        <p:spPr/>
        <p:txBody>
          <a:bodyPr/>
          <a:lstStyle/>
          <a:p>
            <a:pPr algn="l"/>
            <a:r>
              <a:rPr lang="en-CA" sz="1600" b="1" i="0" dirty="0">
                <a:effectLst/>
                <a:highlight>
                  <a:srgbClr val="FFFFFF"/>
                </a:highlight>
                <a:latin typeface="var(--font-family-heading-lesson-markdown)"/>
              </a:rPr>
              <a:t>Programs, processes, and threads</a:t>
            </a:r>
          </a:p>
          <a:p>
            <a:pPr algn="l"/>
            <a:r>
              <a:rPr lang="en-CA" sz="1600" b="0" i="0" dirty="0">
                <a:solidFill>
                  <a:srgbClr val="374151"/>
                </a:solidFill>
                <a:effectLst/>
                <a:highlight>
                  <a:srgbClr val="FFFFFF"/>
                </a:highlight>
                <a:latin typeface="Helvetica Neue" panose="02000503000000020004" pitchFamily="2" charset="0"/>
              </a:rPr>
              <a:t>Operating systems today can run multiple </a:t>
            </a:r>
            <a:r>
              <a:rPr lang="en-CA" sz="1600" b="1" i="0" dirty="0">
                <a:solidFill>
                  <a:srgbClr val="374151"/>
                </a:solidFill>
                <a:effectLst/>
                <a:highlight>
                  <a:srgbClr val="FFFFFF"/>
                </a:highlight>
                <a:latin typeface="var( --font-family-body-lesson-markdown"/>
              </a:rPr>
              <a:t>programs</a:t>
            </a:r>
            <a:r>
              <a:rPr lang="en-CA" sz="1600" b="0" i="0" dirty="0">
                <a:solidFill>
                  <a:srgbClr val="374151"/>
                </a:solidFill>
                <a:effectLst/>
                <a:highlight>
                  <a:srgbClr val="FFFFFF"/>
                </a:highlight>
                <a:latin typeface="Helvetica Neue" panose="02000503000000020004" pitchFamily="2" charset="0"/>
              </a:rPr>
              <a:t> at the same time. For example, you’re reading this article in your browser (a program) but you can also listen to music on your media player (another program).</a:t>
            </a:r>
          </a:p>
          <a:p>
            <a:pPr algn="l"/>
            <a:r>
              <a:rPr lang="en-CA" sz="1600" b="1" i="0" dirty="0">
                <a:solidFill>
                  <a:srgbClr val="374151"/>
                </a:solidFill>
                <a:effectLst/>
                <a:highlight>
                  <a:srgbClr val="FFFFFF"/>
                </a:highlight>
                <a:latin typeface="var( --font-family-body-lesson-markdown"/>
              </a:rPr>
              <a:t>Processes</a:t>
            </a:r>
            <a:r>
              <a:rPr lang="en-CA" sz="1600" b="0" i="0" dirty="0">
                <a:solidFill>
                  <a:srgbClr val="374151"/>
                </a:solidFill>
                <a:effectLst/>
                <a:highlight>
                  <a:srgbClr val="FFFFFF"/>
                </a:highlight>
                <a:latin typeface="Helvetica Neue" panose="02000503000000020004" pitchFamily="2" charset="0"/>
              </a:rPr>
              <a:t> are what actually execute the program. Each process is able to run concurrent subtasks called threads.</a:t>
            </a:r>
          </a:p>
          <a:p>
            <a:pPr algn="l"/>
            <a:r>
              <a:rPr lang="en-CA" sz="1600" b="1" i="0" dirty="0">
                <a:solidFill>
                  <a:srgbClr val="374151"/>
                </a:solidFill>
                <a:effectLst/>
                <a:highlight>
                  <a:srgbClr val="FFFFFF"/>
                </a:highlight>
                <a:latin typeface="var( --font-family-body-lesson-markdown"/>
              </a:rPr>
              <a:t>Threads</a:t>
            </a:r>
            <a:r>
              <a:rPr lang="en-CA" sz="1600" b="0" i="0" dirty="0">
                <a:solidFill>
                  <a:srgbClr val="374151"/>
                </a:solidFill>
                <a:effectLst/>
                <a:highlight>
                  <a:srgbClr val="FFFFFF"/>
                </a:highlight>
                <a:latin typeface="Helvetica Neue" panose="02000503000000020004" pitchFamily="2" charset="0"/>
              </a:rPr>
              <a:t> are sub-tasks of processes and if synchronized correctly can give the illusion that your application is performing everything at once. Without threads you would have to write one program per task, run them as processes and synchronize them through the operating system.</a:t>
            </a:r>
          </a:p>
          <a:p>
            <a:pPr marL="114300" indent="0">
              <a:buNone/>
            </a:pPr>
            <a:br>
              <a:rPr lang="en-CA" sz="1600" dirty="0"/>
            </a:br>
            <a:endParaRPr lang="en-US" sz="1600" dirty="0"/>
          </a:p>
        </p:txBody>
      </p:sp>
    </p:spTree>
    <p:extLst>
      <p:ext uri="{BB962C8B-B14F-4D97-AF65-F5344CB8AC3E}">
        <p14:creationId xmlns:p14="http://schemas.microsoft.com/office/powerpoint/2010/main" val="16248607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6641-63A0-CED1-B3B3-9D218EA12043}"/>
              </a:ext>
            </a:extLst>
          </p:cNvPr>
          <p:cNvSpPr>
            <a:spLocks noGrp="1"/>
          </p:cNvSpPr>
          <p:nvPr>
            <p:ph type="title"/>
          </p:nvPr>
        </p:nvSpPr>
        <p:spPr/>
        <p:txBody>
          <a:bodyPr/>
          <a:lstStyle/>
          <a:p>
            <a:r>
              <a:rPr lang="en-US" dirty="0"/>
              <a:t>Thread</a:t>
            </a:r>
          </a:p>
        </p:txBody>
      </p:sp>
      <p:sp>
        <p:nvSpPr>
          <p:cNvPr id="3" name="Text Placeholder 2">
            <a:extLst>
              <a:ext uri="{FF2B5EF4-FFF2-40B4-BE49-F238E27FC236}">
                <a16:creationId xmlns:a16="http://schemas.microsoft.com/office/drawing/2014/main" id="{83F329C7-B74C-C4B6-40DA-82DAA20772DF}"/>
              </a:ext>
            </a:extLst>
          </p:cNvPr>
          <p:cNvSpPr>
            <a:spLocks noGrp="1"/>
          </p:cNvSpPr>
          <p:nvPr>
            <p:ph type="body" idx="1"/>
          </p:nvPr>
        </p:nvSpPr>
        <p:spPr/>
        <p:txBody>
          <a:bodyPr/>
          <a:lstStyle/>
          <a:p>
            <a:r>
              <a:rPr lang="en-CA" dirty="0"/>
              <a:t>A thread is a fundamental unit of execution within a process. Threads allow a program to perform multiple tasks concurrently by sharing the same resources, such as memory and file handles, while executing independently. </a:t>
            </a:r>
            <a:endParaRPr lang="en-US" dirty="0"/>
          </a:p>
        </p:txBody>
      </p:sp>
    </p:spTree>
    <p:extLst>
      <p:ext uri="{BB962C8B-B14F-4D97-AF65-F5344CB8AC3E}">
        <p14:creationId xmlns:p14="http://schemas.microsoft.com/office/powerpoint/2010/main" val="7242078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DEDEA-FF4D-78F6-5B64-AD70F32BA5AD}"/>
              </a:ext>
            </a:extLst>
          </p:cNvPr>
          <p:cNvSpPr>
            <a:spLocks noGrp="1"/>
          </p:cNvSpPr>
          <p:nvPr>
            <p:ph type="title"/>
          </p:nvPr>
        </p:nvSpPr>
        <p:spPr/>
        <p:txBody>
          <a:bodyPr/>
          <a:lstStyle/>
          <a:p>
            <a:r>
              <a:rPr lang="en-US" dirty="0"/>
              <a:t>Thread State</a:t>
            </a:r>
          </a:p>
        </p:txBody>
      </p:sp>
      <p:graphicFrame>
        <p:nvGraphicFramePr>
          <p:cNvPr id="4" name="Table 3">
            <a:extLst>
              <a:ext uri="{FF2B5EF4-FFF2-40B4-BE49-F238E27FC236}">
                <a16:creationId xmlns:a16="http://schemas.microsoft.com/office/drawing/2014/main" id="{5CC77FCB-161F-8098-F9EE-B6324D7B2E73}"/>
              </a:ext>
            </a:extLst>
          </p:cNvPr>
          <p:cNvGraphicFramePr>
            <a:graphicFrameLocks noGrp="1"/>
          </p:cNvGraphicFramePr>
          <p:nvPr>
            <p:extLst>
              <p:ext uri="{D42A27DB-BD31-4B8C-83A1-F6EECF244321}">
                <p14:modId xmlns:p14="http://schemas.microsoft.com/office/powerpoint/2010/main" val="2964141960"/>
              </p:ext>
            </p:extLst>
          </p:nvPr>
        </p:nvGraphicFramePr>
        <p:xfrm>
          <a:off x="709613" y="1279525"/>
          <a:ext cx="7724774" cy="3200400"/>
        </p:xfrm>
        <a:graphic>
          <a:graphicData uri="http://schemas.openxmlformats.org/drawingml/2006/table">
            <a:tbl>
              <a:tblPr/>
              <a:tblGrid>
                <a:gridCol w="3862387">
                  <a:extLst>
                    <a:ext uri="{9D8B030D-6E8A-4147-A177-3AD203B41FA5}">
                      <a16:colId xmlns:a16="http://schemas.microsoft.com/office/drawing/2014/main" val="1412971348"/>
                    </a:ext>
                  </a:extLst>
                </a:gridCol>
                <a:gridCol w="3862387">
                  <a:extLst>
                    <a:ext uri="{9D8B030D-6E8A-4147-A177-3AD203B41FA5}">
                      <a16:colId xmlns:a16="http://schemas.microsoft.com/office/drawing/2014/main" val="1114003198"/>
                    </a:ext>
                  </a:extLst>
                </a:gridCol>
              </a:tblGrid>
              <a:tr h="304800">
                <a:tc>
                  <a:txBody>
                    <a:bodyPr/>
                    <a:lstStyle/>
                    <a:p>
                      <a:r>
                        <a:rPr lang="en-CA" sz="1400" b="1"/>
                        <a:t>State</a:t>
                      </a:r>
                    </a:p>
                  </a:txBody>
                  <a:tcPr anchor="ctr">
                    <a:lnL>
                      <a:noFill/>
                    </a:lnL>
                    <a:lnR>
                      <a:noFill/>
                    </a:lnR>
                    <a:lnT>
                      <a:noFill/>
                    </a:lnT>
                    <a:lnB>
                      <a:noFill/>
                    </a:lnB>
                    <a:noFill/>
                  </a:tcPr>
                </a:tc>
                <a:tc>
                  <a:txBody>
                    <a:bodyPr/>
                    <a:lstStyle/>
                    <a:p>
                      <a:r>
                        <a:rPr lang="en-CA" sz="1400" b="1" dirty="0"/>
                        <a:t>Description</a:t>
                      </a:r>
                    </a:p>
                  </a:txBody>
                  <a:tcPr anchor="ctr">
                    <a:lnL>
                      <a:noFill/>
                    </a:lnL>
                    <a:lnR>
                      <a:noFill/>
                    </a:lnR>
                    <a:lnT>
                      <a:noFill/>
                    </a:lnT>
                    <a:lnB>
                      <a:noFill/>
                    </a:lnB>
                    <a:noFill/>
                  </a:tcPr>
                </a:tc>
                <a:extLst>
                  <a:ext uri="{0D108BD9-81ED-4DB2-BD59-A6C34878D82A}">
                    <a16:rowId xmlns:a16="http://schemas.microsoft.com/office/drawing/2014/main" val="3705027165"/>
                  </a:ext>
                </a:extLst>
              </a:tr>
              <a:tr h="304800">
                <a:tc>
                  <a:txBody>
                    <a:bodyPr/>
                    <a:lstStyle/>
                    <a:p>
                      <a:r>
                        <a:rPr lang="en-CA" sz="1400"/>
                        <a:t>New</a:t>
                      </a:r>
                    </a:p>
                  </a:txBody>
                  <a:tcPr anchor="ctr">
                    <a:lnL>
                      <a:noFill/>
                    </a:lnL>
                    <a:lnR>
                      <a:noFill/>
                    </a:lnR>
                    <a:lnT>
                      <a:noFill/>
                    </a:lnT>
                    <a:lnB>
                      <a:noFill/>
                    </a:lnB>
                    <a:noFill/>
                  </a:tcPr>
                </a:tc>
                <a:tc>
                  <a:txBody>
                    <a:bodyPr/>
                    <a:lstStyle/>
                    <a:p>
                      <a:r>
                        <a:rPr lang="en-CA" sz="1400"/>
                        <a:t>Thread has been created but not yet started.</a:t>
                      </a:r>
                    </a:p>
                  </a:txBody>
                  <a:tcPr anchor="ctr">
                    <a:lnL>
                      <a:noFill/>
                    </a:lnL>
                    <a:lnR>
                      <a:noFill/>
                    </a:lnR>
                    <a:lnT>
                      <a:noFill/>
                    </a:lnT>
                    <a:lnB>
                      <a:noFill/>
                    </a:lnB>
                    <a:noFill/>
                  </a:tcPr>
                </a:tc>
                <a:extLst>
                  <a:ext uri="{0D108BD9-81ED-4DB2-BD59-A6C34878D82A}">
                    <a16:rowId xmlns:a16="http://schemas.microsoft.com/office/drawing/2014/main" val="2071784790"/>
                  </a:ext>
                </a:extLst>
              </a:tr>
              <a:tr h="518160">
                <a:tc>
                  <a:txBody>
                    <a:bodyPr/>
                    <a:lstStyle/>
                    <a:p>
                      <a:r>
                        <a:rPr lang="en-CA" sz="1400"/>
                        <a:t>Runnable</a:t>
                      </a:r>
                    </a:p>
                  </a:txBody>
                  <a:tcPr anchor="ctr">
                    <a:lnL>
                      <a:noFill/>
                    </a:lnL>
                    <a:lnR>
                      <a:noFill/>
                    </a:lnR>
                    <a:lnT>
                      <a:noFill/>
                    </a:lnT>
                    <a:lnB>
                      <a:noFill/>
                    </a:lnB>
                    <a:noFill/>
                  </a:tcPr>
                </a:tc>
                <a:tc>
                  <a:txBody>
                    <a:bodyPr/>
                    <a:lstStyle/>
                    <a:p>
                      <a:r>
                        <a:rPr lang="en-CA" sz="1400"/>
                        <a:t>Thread is ready to run and is waiting for CPU time.</a:t>
                      </a:r>
                    </a:p>
                  </a:txBody>
                  <a:tcPr anchor="ctr">
                    <a:lnL>
                      <a:noFill/>
                    </a:lnL>
                    <a:lnR>
                      <a:noFill/>
                    </a:lnR>
                    <a:lnT>
                      <a:noFill/>
                    </a:lnT>
                    <a:lnB>
                      <a:noFill/>
                    </a:lnB>
                    <a:noFill/>
                  </a:tcPr>
                </a:tc>
                <a:extLst>
                  <a:ext uri="{0D108BD9-81ED-4DB2-BD59-A6C34878D82A}">
                    <a16:rowId xmlns:a16="http://schemas.microsoft.com/office/drawing/2014/main" val="3572013405"/>
                  </a:ext>
                </a:extLst>
              </a:tr>
              <a:tr h="518160">
                <a:tc>
                  <a:txBody>
                    <a:bodyPr/>
                    <a:lstStyle/>
                    <a:p>
                      <a:r>
                        <a:rPr lang="en-CA" sz="1400"/>
                        <a:t>Blocked</a:t>
                      </a:r>
                    </a:p>
                  </a:txBody>
                  <a:tcPr anchor="ctr">
                    <a:lnL>
                      <a:noFill/>
                    </a:lnL>
                    <a:lnR>
                      <a:noFill/>
                    </a:lnR>
                    <a:lnT>
                      <a:noFill/>
                    </a:lnT>
                    <a:lnB>
                      <a:noFill/>
                    </a:lnB>
                    <a:noFill/>
                  </a:tcPr>
                </a:tc>
                <a:tc>
                  <a:txBody>
                    <a:bodyPr/>
                    <a:lstStyle/>
                    <a:p>
                      <a:r>
                        <a:rPr lang="en-CA" sz="1400"/>
                        <a:t>Thread is waiting for a monitor lock to enter a synchronized block or method.</a:t>
                      </a:r>
                    </a:p>
                  </a:txBody>
                  <a:tcPr anchor="ctr">
                    <a:lnL>
                      <a:noFill/>
                    </a:lnL>
                    <a:lnR>
                      <a:noFill/>
                    </a:lnR>
                    <a:lnT>
                      <a:noFill/>
                    </a:lnT>
                    <a:lnB>
                      <a:noFill/>
                    </a:lnB>
                    <a:noFill/>
                  </a:tcPr>
                </a:tc>
                <a:extLst>
                  <a:ext uri="{0D108BD9-81ED-4DB2-BD59-A6C34878D82A}">
                    <a16:rowId xmlns:a16="http://schemas.microsoft.com/office/drawing/2014/main" val="1457416042"/>
                  </a:ext>
                </a:extLst>
              </a:tr>
              <a:tr h="518160">
                <a:tc>
                  <a:txBody>
                    <a:bodyPr/>
                    <a:lstStyle/>
                    <a:p>
                      <a:r>
                        <a:rPr lang="en-CA" sz="1400"/>
                        <a:t>Waiting</a:t>
                      </a:r>
                    </a:p>
                  </a:txBody>
                  <a:tcPr anchor="ctr">
                    <a:lnL>
                      <a:noFill/>
                    </a:lnL>
                    <a:lnR>
                      <a:noFill/>
                    </a:lnR>
                    <a:lnT>
                      <a:noFill/>
                    </a:lnT>
                    <a:lnB>
                      <a:noFill/>
                    </a:lnB>
                    <a:noFill/>
                  </a:tcPr>
                </a:tc>
                <a:tc>
                  <a:txBody>
                    <a:bodyPr/>
                    <a:lstStyle/>
                    <a:p>
                      <a:r>
                        <a:rPr lang="en-CA" sz="1400"/>
                        <a:t>Thread is waiting indefinitely for another thread to perform a particular action.</a:t>
                      </a:r>
                    </a:p>
                  </a:txBody>
                  <a:tcPr anchor="ctr">
                    <a:lnL>
                      <a:noFill/>
                    </a:lnL>
                    <a:lnR>
                      <a:noFill/>
                    </a:lnR>
                    <a:lnT>
                      <a:noFill/>
                    </a:lnT>
                    <a:lnB>
                      <a:noFill/>
                    </a:lnB>
                    <a:noFill/>
                  </a:tcPr>
                </a:tc>
                <a:extLst>
                  <a:ext uri="{0D108BD9-81ED-4DB2-BD59-A6C34878D82A}">
                    <a16:rowId xmlns:a16="http://schemas.microsoft.com/office/drawing/2014/main" val="3378370478"/>
                  </a:ext>
                </a:extLst>
              </a:tr>
              <a:tr h="518160">
                <a:tc>
                  <a:txBody>
                    <a:bodyPr/>
                    <a:lstStyle/>
                    <a:p>
                      <a:r>
                        <a:rPr lang="en-CA" sz="1400"/>
                        <a:t>Timed Waiting</a:t>
                      </a:r>
                    </a:p>
                  </a:txBody>
                  <a:tcPr anchor="ctr">
                    <a:lnL>
                      <a:noFill/>
                    </a:lnL>
                    <a:lnR>
                      <a:noFill/>
                    </a:lnR>
                    <a:lnT>
                      <a:noFill/>
                    </a:lnT>
                    <a:lnB>
                      <a:noFill/>
                    </a:lnB>
                    <a:noFill/>
                  </a:tcPr>
                </a:tc>
                <a:tc>
                  <a:txBody>
                    <a:bodyPr/>
                    <a:lstStyle/>
                    <a:p>
                      <a:r>
                        <a:rPr lang="en-CA" sz="1400"/>
                        <a:t>Thread is waiting for a specified amount of time.</a:t>
                      </a:r>
                    </a:p>
                  </a:txBody>
                  <a:tcPr anchor="ctr">
                    <a:lnL>
                      <a:noFill/>
                    </a:lnL>
                    <a:lnR>
                      <a:noFill/>
                    </a:lnR>
                    <a:lnT>
                      <a:noFill/>
                    </a:lnT>
                    <a:lnB>
                      <a:noFill/>
                    </a:lnB>
                    <a:noFill/>
                  </a:tcPr>
                </a:tc>
                <a:extLst>
                  <a:ext uri="{0D108BD9-81ED-4DB2-BD59-A6C34878D82A}">
                    <a16:rowId xmlns:a16="http://schemas.microsoft.com/office/drawing/2014/main" val="3315670744"/>
                  </a:ext>
                </a:extLst>
              </a:tr>
              <a:tr h="518160">
                <a:tc>
                  <a:txBody>
                    <a:bodyPr/>
                    <a:lstStyle/>
                    <a:p>
                      <a:r>
                        <a:rPr lang="en-CA" sz="1400"/>
                        <a:t>Terminated</a:t>
                      </a:r>
                    </a:p>
                  </a:txBody>
                  <a:tcPr anchor="ctr">
                    <a:lnL>
                      <a:noFill/>
                    </a:lnL>
                    <a:lnR>
                      <a:noFill/>
                    </a:lnR>
                    <a:lnT>
                      <a:noFill/>
                    </a:lnT>
                    <a:lnB>
                      <a:noFill/>
                    </a:lnB>
                    <a:noFill/>
                  </a:tcPr>
                </a:tc>
                <a:tc>
                  <a:txBody>
                    <a:bodyPr/>
                    <a:lstStyle/>
                    <a:p>
                      <a:r>
                        <a:rPr lang="en-CA" sz="1400" dirty="0"/>
                        <a:t>Thread has finished execution and is no longer active.</a:t>
                      </a:r>
                    </a:p>
                  </a:txBody>
                  <a:tcPr anchor="ctr">
                    <a:lnL>
                      <a:noFill/>
                    </a:lnL>
                    <a:lnR>
                      <a:noFill/>
                    </a:lnR>
                    <a:lnT>
                      <a:noFill/>
                    </a:lnT>
                    <a:lnB>
                      <a:noFill/>
                    </a:lnB>
                    <a:noFill/>
                  </a:tcPr>
                </a:tc>
                <a:extLst>
                  <a:ext uri="{0D108BD9-81ED-4DB2-BD59-A6C34878D82A}">
                    <a16:rowId xmlns:a16="http://schemas.microsoft.com/office/drawing/2014/main" val="633349587"/>
                  </a:ext>
                </a:extLst>
              </a:tr>
            </a:tbl>
          </a:graphicData>
        </a:graphic>
      </p:graphicFrame>
    </p:spTree>
    <p:extLst>
      <p:ext uri="{BB962C8B-B14F-4D97-AF65-F5344CB8AC3E}">
        <p14:creationId xmlns:p14="http://schemas.microsoft.com/office/powerpoint/2010/main" val="18622585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D694A-2D19-46B6-B932-A61262B7436A}"/>
              </a:ext>
            </a:extLst>
          </p:cNvPr>
          <p:cNvSpPr>
            <a:spLocks noGrp="1"/>
          </p:cNvSpPr>
          <p:nvPr>
            <p:ph type="title"/>
          </p:nvPr>
        </p:nvSpPr>
        <p:spPr/>
        <p:txBody>
          <a:bodyPr/>
          <a:lstStyle/>
          <a:p>
            <a:r>
              <a:rPr lang="en-US" dirty="0"/>
              <a:t>Lifecycle of Thread</a:t>
            </a:r>
          </a:p>
        </p:txBody>
      </p:sp>
      <p:pic>
        <p:nvPicPr>
          <p:cNvPr id="4" name="Picture 3">
            <a:extLst>
              <a:ext uri="{FF2B5EF4-FFF2-40B4-BE49-F238E27FC236}">
                <a16:creationId xmlns:a16="http://schemas.microsoft.com/office/drawing/2014/main" id="{EE236DB9-CD2D-436C-3117-4B977C6AEFF8}"/>
              </a:ext>
            </a:extLst>
          </p:cNvPr>
          <p:cNvPicPr>
            <a:picLocks noChangeAspect="1"/>
          </p:cNvPicPr>
          <p:nvPr/>
        </p:nvPicPr>
        <p:blipFill>
          <a:blip r:embed="rId2"/>
          <a:stretch>
            <a:fillRect/>
          </a:stretch>
        </p:blipFill>
        <p:spPr>
          <a:xfrm>
            <a:off x="771276" y="1017850"/>
            <a:ext cx="6721834" cy="4146065"/>
          </a:xfrm>
          <a:prstGeom prst="rect">
            <a:avLst/>
          </a:prstGeom>
        </p:spPr>
      </p:pic>
    </p:spTree>
    <p:extLst>
      <p:ext uri="{BB962C8B-B14F-4D97-AF65-F5344CB8AC3E}">
        <p14:creationId xmlns:p14="http://schemas.microsoft.com/office/powerpoint/2010/main" val="688829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7EC3-1210-7BE5-4DAC-3A84F2E423F5}"/>
              </a:ext>
            </a:extLst>
          </p:cNvPr>
          <p:cNvSpPr>
            <a:spLocks noGrp="1"/>
          </p:cNvSpPr>
          <p:nvPr>
            <p:ph type="title"/>
          </p:nvPr>
        </p:nvSpPr>
        <p:spPr/>
        <p:txBody>
          <a:bodyPr/>
          <a:lstStyle/>
          <a:p>
            <a:r>
              <a:rPr lang="en-US" dirty="0"/>
              <a:t>Single Thread</a:t>
            </a:r>
          </a:p>
        </p:txBody>
      </p:sp>
      <p:sp>
        <p:nvSpPr>
          <p:cNvPr id="3" name="Text Placeholder 2">
            <a:extLst>
              <a:ext uri="{FF2B5EF4-FFF2-40B4-BE49-F238E27FC236}">
                <a16:creationId xmlns:a16="http://schemas.microsoft.com/office/drawing/2014/main" id="{C98C823F-907F-6FF9-FD4A-3B60248F7D0C}"/>
              </a:ext>
            </a:extLst>
          </p:cNvPr>
          <p:cNvSpPr>
            <a:spLocks noGrp="1"/>
          </p:cNvSpPr>
          <p:nvPr>
            <p:ph type="body" idx="1"/>
          </p:nvPr>
        </p:nvSpPr>
        <p:spPr/>
        <p:txBody>
          <a:bodyPr/>
          <a:lstStyle/>
          <a:p>
            <a:r>
              <a:rPr lang="en-CA" dirty="0"/>
              <a:t>Single threading refers to the execution of tasks using a single thread of execution within a process. In a single-threaded application, only one thread is active at any given time, meaning that only one task can be executed at a time.</a:t>
            </a:r>
          </a:p>
          <a:p>
            <a:pPr lvl="1"/>
            <a:r>
              <a:rPr lang="en-CA" dirty="0"/>
              <a:t>Simplicity</a:t>
            </a:r>
          </a:p>
          <a:p>
            <a:pPr lvl="1"/>
            <a:r>
              <a:rPr lang="en-CA" dirty="0"/>
              <a:t>Single Path of Execution</a:t>
            </a:r>
          </a:p>
          <a:p>
            <a:pPr lvl="1"/>
            <a:r>
              <a:rPr lang="en-CA" dirty="0"/>
              <a:t>Sequential Processing</a:t>
            </a:r>
          </a:p>
          <a:p>
            <a:pPr lvl="1"/>
            <a:r>
              <a:rPr lang="en-CA" dirty="0"/>
              <a:t>Resource Utilization</a:t>
            </a:r>
            <a:endParaRPr lang="en-US" dirty="0"/>
          </a:p>
        </p:txBody>
      </p:sp>
    </p:spTree>
    <p:extLst>
      <p:ext uri="{BB962C8B-B14F-4D97-AF65-F5344CB8AC3E}">
        <p14:creationId xmlns:p14="http://schemas.microsoft.com/office/powerpoint/2010/main" val="1354879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A781-E03E-6DEA-EB28-F5AF555934DC}"/>
              </a:ext>
            </a:extLst>
          </p:cNvPr>
          <p:cNvSpPr>
            <a:spLocks noGrp="1"/>
          </p:cNvSpPr>
          <p:nvPr>
            <p:ph type="title"/>
          </p:nvPr>
        </p:nvSpPr>
        <p:spPr/>
        <p:txBody>
          <a:bodyPr/>
          <a:lstStyle/>
          <a:p>
            <a:r>
              <a:rPr lang="en-US" dirty="0" err="1"/>
              <a:t>MultiThreading</a:t>
            </a:r>
            <a:endParaRPr lang="en-US" dirty="0"/>
          </a:p>
        </p:txBody>
      </p:sp>
      <p:sp>
        <p:nvSpPr>
          <p:cNvPr id="3" name="Text Placeholder 2">
            <a:extLst>
              <a:ext uri="{FF2B5EF4-FFF2-40B4-BE49-F238E27FC236}">
                <a16:creationId xmlns:a16="http://schemas.microsoft.com/office/drawing/2014/main" id="{BD85D19E-271D-CAF0-56C4-3D6B09E6F3A5}"/>
              </a:ext>
            </a:extLst>
          </p:cNvPr>
          <p:cNvSpPr>
            <a:spLocks noGrp="1"/>
          </p:cNvSpPr>
          <p:nvPr>
            <p:ph type="body" idx="1"/>
          </p:nvPr>
        </p:nvSpPr>
        <p:spPr/>
        <p:txBody>
          <a:bodyPr/>
          <a:lstStyle/>
          <a:p>
            <a:r>
              <a:rPr lang="en-CA" dirty="0"/>
              <a:t>Multithreading is a programming concept that allows a single process to have multiple threads of execution running concurrently. Each thread represents a separate path of execution and can run independently of others. Multithreading is used to perform multiple tasks simultaneously within a single program, improving performance and responsiveness.</a:t>
            </a:r>
          </a:p>
          <a:p>
            <a:pPr lvl="1">
              <a:lnSpc>
                <a:spcPct val="100000"/>
              </a:lnSpc>
              <a:spcBef>
                <a:spcPts val="0"/>
              </a:spcBef>
            </a:pPr>
            <a:r>
              <a:rPr lang="en-CA" dirty="0"/>
              <a:t>Improved Performance</a:t>
            </a:r>
          </a:p>
          <a:p>
            <a:pPr lvl="1">
              <a:lnSpc>
                <a:spcPct val="100000"/>
              </a:lnSpc>
              <a:spcBef>
                <a:spcPts val="0"/>
              </a:spcBef>
            </a:pPr>
            <a:r>
              <a:rPr lang="en-CA" dirty="0"/>
              <a:t>Responsiveness</a:t>
            </a:r>
          </a:p>
          <a:p>
            <a:pPr lvl="1">
              <a:lnSpc>
                <a:spcPct val="100000"/>
              </a:lnSpc>
              <a:spcBef>
                <a:spcPts val="0"/>
              </a:spcBef>
            </a:pPr>
            <a:r>
              <a:rPr lang="en-CA" dirty="0"/>
              <a:t>Resource Sharing</a:t>
            </a:r>
          </a:p>
          <a:p>
            <a:pPr lvl="1">
              <a:lnSpc>
                <a:spcPct val="100000"/>
              </a:lnSpc>
              <a:spcBef>
                <a:spcPts val="0"/>
              </a:spcBef>
            </a:pPr>
            <a:r>
              <a:rPr lang="en-CA" dirty="0"/>
              <a:t>Simplified Program Structure</a:t>
            </a:r>
            <a:endParaRPr lang="en-US" dirty="0"/>
          </a:p>
        </p:txBody>
      </p:sp>
    </p:spTree>
    <p:extLst>
      <p:ext uri="{BB962C8B-B14F-4D97-AF65-F5344CB8AC3E}">
        <p14:creationId xmlns:p14="http://schemas.microsoft.com/office/powerpoint/2010/main" val="18360108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B8BEB-8528-38FD-A28A-E5A06275C960}"/>
              </a:ext>
            </a:extLst>
          </p:cNvPr>
          <p:cNvSpPr>
            <a:spLocks noGrp="1"/>
          </p:cNvSpPr>
          <p:nvPr>
            <p:ph type="title"/>
          </p:nvPr>
        </p:nvSpPr>
        <p:spPr/>
        <p:txBody>
          <a:bodyPr/>
          <a:lstStyle/>
          <a:p>
            <a:r>
              <a:rPr lang="en-US" dirty="0"/>
              <a:t>2 Way to Threads</a:t>
            </a:r>
          </a:p>
        </p:txBody>
      </p:sp>
      <p:sp>
        <p:nvSpPr>
          <p:cNvPr id="3" name="Text Placeholder 2">
            <a:extLst>
              <a:ext uri="{FF2B5EF4-FFF2-40B4-BE49-F238E27FC236}">
                <a16:creationId xmlns:a16="http://schemas.microsoft.com/office/drawing/2014/main" id="{5EA8ADDC-EAD8-6794-B318-7FF5BAB7473E}"/>
              </a:ext>
            </a:extLst>
          </p:cNvPr>
          <p:cNvSpPr>
            <a:spLocks noGrp="1"/>
          </p:cNvSpPr>
          <p:nvPr>
            <p:ph type="body" idx="1"/>
          </p:nvPr>
        </p:nvSpPr>
        <p:spPr/>
        <p:txBody>
          <a:bodyPr/>
          <a:lstStyle/>
          <a:p>
            <a:r>
              <a:rPr lang="en-US" dirty="0"/>
              <a:t>Extends by Thread</a:t>
            </a:r>
          </a:p>
          <a:p>
            <a:r>
              <a:rPr lang="en-US" dirty="0"/>
              <a:t>Implements Runnable</a:t>
            </a:r>
          </a:p>
          <a:p>
            <a:endParaRPr lang="en-US" dirty="0"/>
          </a:p>
        </p:txBody>
      </p:sp>
    </p:spTree>
    <p:extLst>
      <p:ext uri="{BB962C8B-B14F-4D97-AF65-F5344CB8AC3E}">
        <p14:creationId xmlns:p14="http://schemas.microsoft.com/office/powerpoint/2010/main" val="1141270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02F3E-5588-D06C-681B-9DA840F7C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66132F-4418-CDF5-7ECC-7E3CAEF63AF1}"/>
              </a:ext>
            </a:extLst>
          </p:cNvPr>
          <p:cNvSpPr>
            <a:spLocks noGrp="1"/>
          </p:cNvSpPr>
          <p:nvPr>
            <p:ph type="title"/>
          </p:nvPr>
        </p:nvSpPr>
        <p:spPr>
          <a:xfrm>
            <a:off x="710275" y="536650"/>
            <a:ext cx="7723500" cy="481200"/>
          </a:xfrm>
        </p:spPr>
        <p:txBody>
          <a:bodyPr wrap="square" anchor="ctr">
            <a:normAutofit/>
          </a:bodyPr>
          <a:lstStyle/>
          <a:p>
            <a:pPr>
              <a:lnSpc>
                <a:spcPct val="90000"/>
              </a:lnSpc>
            </a:pPr>
            <a:r>
              <a:rPr lang="en-US" sz="2000" dirty="0"/>
              <a:t>Building Block : Object</a:t>
            </a:r>
          </a:p>
        </p:txBody>
      </p:sp>
      <p:sp>
        <p:nvSpPr>
          <p:cNvPr id="7" name="Text Placeholder 2">
            <a:extLst>
              <a:ext uri="{FF2B5EF4-FFF2-40B4-BE49-F238E27FC236}">
                <a16:creationId xmlns:a16="http://schemas.microsoft.com/office/drawing/2014/main" id="{C944AD02-7A2E-50E9-FE0A-678640C62847}"/>
              </a:ext>
            </a:extLst>
          </p:cNvPr>
          <p:cNvSpPr>
            <a:spLocks noGrp="1"/>
          </p:cNvSpPr>
          <p:nvPr>
            <p:ph type="body" idx="1"/>
          </p:nvPr>
        </p:nvSpPr>
        <p:spPr>
          <a:xfrm>
            <a:off x="710275" y="1152475"/>
            <a:ext cx="7723500" cy="3454500"/>
          </a:xfrm>
        </p:spPr>
        <p:txBody>
          <a:bodyPr/>
          <a:lstStyle/>
          <a:p>
            <a:pPr algn="l"/>
            <a:r>
              <a:rPr lang="en-CA" b="0" i="0" dirty="0">
                <a:effectLst/>
                <a:latin typeface="euclid_circular_a"/>
              </a:rPr>
              <a:t>An object is any entity that has a </a:t>
            </a:r>
            <a:r>
              <a:rPr lang="en-CA" b="1" i="0" dirty="0">
                <a:effectLst/>
                <a:latin typeface="euclid_circular_a"/>
              </a:rPr>
              <a:t>state</a:t>
            </a:r>
            <a:r>
              <a:rPr lang="en-CA" b="0" i="0" dirty="0">
                <a:effectLst/>
                <a:latin typeface="euclid_circular_a"/>
              </a:rPr>
              <a:t> and </a:t>
            </a:r>
            <a:r>
              <a:rPr lang="en-CA" b="1" i="0" dirty="0">
                <a:effectLst/>
                <a:latin typeface="euclid_circular_a"/>
              </a:rPr>
              <a:t>behavior</a:t>
            </a:r>
            <a:r>
              <a:rPr lang="en-CA" b="0" i="0" dirty="0">
                <a:effectLst/>
                <a:latin typeface="euclid_circular_a"/>
              </a:rPr>
              <a:t>. For example, a </a:t>
            </a:r>
            <a:r>
              <a:rPr lang="en-CA" b="0" i="0" dirty="0">
                <a:effectLst/>
                <a:latin typeface="Droid Sans Mono"/>
              </a:rPr>
              <a:t>bicycle</a:t>
            </a:r>
            <a:r>
              <a:rPr lang="en-CA" b="0" i="0" dirty="0">
                <a:effectLst/>
                <a:latin typeface="euclid_circular_a"/>
              </a:rPr>
              <a:t> is an object. It has</a:t>
            </a:r>
          </a:p>
          <a:p>
            <a:pPr marL="571500" lvl="1" indent="0">
              <a:buNone/>
            </a:pPr>
            <a:r>
              <a:rPr lang="en-CA" b="1" i="0" dirty="0">
                <a:effectLst/>
                <a:latin typeface="euclid_circular_a"/>
              </a:rPr>
              <a:t>States</a:t>
            </a:r>
            <a:r>
              <a:rPr lang="en-CA" b="0" i="0" dirty="0">
                <a:effectLst/>
                <a:latin typeface="euclid_circular_a"/>
              </a:rPr>
              <a:t>: idle, first gear, </a:t>
            </a:r>
            <a:r>
              <a:rPr lang="en-CA" b="0" i="0" dirty="0" err="1">
                <a:effectLst/>
                <a:latin typeface="euclid_circular_a"/>
              </a:rPr>
              <a:t>etc</a:t>
            </a:r>
            <a:endParaRPr lang="en-CA" b="0" i="0" dirty="0">
              <a:effectLst/>
              <a:latin typeface="euclid_circular_a"/>
            </a:endParaRPr>
          </a:p>
          <a:p>
            <a:pPr marL="571500" lvl="1" indent="0">
              <a:buNone/>
            </a:pPr>
            <a:r>
              <a:rPr lang="en-CA" b="1" i="0" dirty="0">
                <a:effectLst/>
                <a:latin typeface="euclid_circular_a"/>
              </a:rPr>
              <a:t>Behaviors</a:t>
            </a:r>
            <a:r>
              <a:rPr lang="en-CA" b="0" i="0" dirty="0">
                <a:effectLst/>
                <a:latin typeface="euclid_circular_a"/>
              </a:rPr>
              <a:t>: braking, accelerating, etc.</a:t>
            </a:r>
          </a:p>
          <a:p>
            <a:endParaRPr lang="en-US" dirty="0"/>
          </a:p>
        </p:txBody>
      </p:sp>
      <p:pic>
        <p:nvPicPr>
          <p:cNvPr id="5" name="Picture 4">
            <a:extLst>
              <a:ext uri="{FF2B5EF4-FFF2-40B4-BE49-F238E27FC236}">
                <a16:creationId xmlns:a16="http://schemas.microsoft.com/office/drawing/2014/main" id="{B1EC65C7-26BA-B206-8FC0-BEF3B8CC81A7}"/>
              </a:ext>
            </a:extLst>
          </p:cNvPr>
          <p:cNvPicPr>
            <a:picLocks noChangeAspect="1"/>
          </p:cNvPicPr>
          <p:nvPr/>
        </p:nvPicPr>
        <p:blipFill>
          <a:blip r:embed="rId2"/>
          <a:stretch>
            <a:fillRect/>
          </a:stretch>
        </p:blipFill>
        <p:spPr>
          <a:xfrm>
            <a:off x="1193800" y="3110290"/>
            <a:ext cx="6527800" cy="1761470"/>
          </a:xfrm>
          <a:prstGeom prst="rect">
            <a:avLst/>
          </a:prstGeom>
        </p:spPr>
      </p:pic>
    </p:spTree>
    <p:extLst>
      <p:ext uri="{BB962C8B-B14F-4D97-AF65-F5344CB8AC3E}">
        <p14:creationId xmlns:p14="http://schemas.microsoft.com/office/powerpoint/2010/main" val="17894974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BBE19-B173-FCE2-758F-FD46506883A9}"/>
              </a:ext>
            </a:extLst>
          </p:cNvPr>
          <p:cNvSpPr>
            <a:spLocks noGrp="1"/>
          </p:cNvSpPr>
          <p:nvPr>
            <p:ph type="title"/>
          </p:nvPr>
        </p:nvSpPr>
        <p:spPr/>
        <p:txBody>
          <a:bodyPr/>
          <a:lstStyle/>
          <a:p>
            <a:r>
              <a:rPr lang="en-CA" dirty="0"/>
              <a:t>Inter-thread communication</a:t>
            </a:r>
            <a:endParaRPr lang="en-US" dirty="0"/>
          </a:p>
        </p:txBody>
      </p:sp>
      <p:sp>
        <p:nvSpPr>
          <p:cNvPr id="3" name="Text Placeholder 2">
            <a:extLst>
              <a:ext uri="{FF2B5EF4-FFF2-40B4-BE49-F238E27FC236}">
                <a16:creationId xmlns:a16="http://schemas.microsoft.com/office/drawing/2014/main" id="{6DDFB0F1-BB22-9D8A-395E-24BD4D3361EA}"/>
              </a:ext>
            </a:extLst>
          </p:cNvPr>
          <p:cNvSpPr>
            <a:spLocks noGrp="1"/>
          </p:cNvSpPr>
          <p:nvPr>
            <p:ph type="body" idx="1"/>
          </p:nvPr>
        </p:nvSpPr>
        <p:spPr/>
        <p:txBody>
          <a:bodyPr/>
          <a:lstStyle/>
          <a:p>
            <a:r>
              <a:rPr lang="en-CA" dirty="0"/>
              <a:t>Inter-thread communication in Java involves threads interacting with each other to coordinate and synchronize their operations. Java provides built-in mechanisms to facilitate this communication, primarily through the use of wait(), notify(), and </a:t>
            </a:r>
            <a:r>
              <a:rPr lang="en-CA" dirty="0" err="1"/>
              <a:t>notifyAll</a:t>
            </a:r>
            <a:r>
              <a:rPr lang="en-CA" dirty="0"/>
              <a:t>() methods</a:t>
            </a:r>
            <a:endParaRPr lang="en-US" dirty="0"/>
          </a:p>
        </p:txBody>
      </p:sp>
    </p:spTree>
    <p:extLst>
      <p:ext uri="{BB962C8B-B14F-4D97-AF65-F5344CB8AC3E}">
        <p14:creationId xmlns:p14="http://schemas.microsoft.com/office/powerpoint/2010/main" val="28800894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58204-E699-6143-3848-C58EAC0FBEF4}"/>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795B979B-3003-9BBF-35CF-C7B2461F5DF9}"/>
              </a:ext>
            </a:extLst>
          </p:cNvPr>
          <p:cNvSpPr>
            <a:spLocks noGrp="1"/>
          </p:cNvSpPr>
          <p:nvPr>
            <p:ph type="body" idx="1"/>
          </p:nvPr>
        </p:nvSpPr>
        <p:spPr/>
        <p:txBody>
          <a:bodyPr/>
          <a:lstStyle/>
          <a:p>
            <a:r>
              <a:rPr lang="en-CA" b="1" dirty="0"/>
              <a:t>wait()</a:t>
            </a:r>
            <a:r>
              <a:rPr lang="en-CA" dirty="0"/>
              <a:t>: Causes the current thread to wait until another thread invokes notify() or </a:t>
            </a:r>
            <a:r>
              <a:rPr lang="en-CA" dirty="0" err="1"/>
              <a:t>notifyAll</a:t>
            </a:r>
            <a:r>
              <a:rPr lang="en-CA" dirty="0"/>
              <a:t>() on the same object.</a:t>
            </a:r>
          </a:p>
          <a:p>
            <a:endParaRPr lang="en-CA" dirty="0"/>
          </a:p>
          <a:p>
            <a:r>
              <a:rPr lang="en-CA" b="1" dirty="0"/>
              <a:t>notify()</a:t>
            </a:r>
            <a:r>
              <a:rPr lang="en-CA" dirty="0"/>
              <a:t>: Wakes up one of the threads that are waiting on the object's monitor.</a:t>
            </a:r>
          </a:p>
          <a:p>
            <a:endParaRPr lang="en-CA" dirty="0"/>
          </a:p>
          <a:p>
            <a:r>
              <a:rPr lang="en-CA" b="1" dirty="0" err="1"/>
              <a:t>notifyAll</a:t>
            </a:r>
            <a:r>
              <a:rPr lang="en-CA" b="1" dirty="0"/>
              <a:t>()</a:t>
            </a:r>
            <a:r>
              <a:rPr lang="en-CA" dirty="0"/>
              <a:t>: Wakes up all threads that are waiting on the object's monitor.</a:t>
            </a:r>
            <a:endParaRPr lang="en-US" dirty="0"/>
          </a:p>
        </p:txBody>
      </p:sp>
    </p:spTree>
    <p:extLst>
      <p:ext uri="{BB962C8B-B14F-4D97-AF65-F5344CB8AC3E}">
        <p14:creationId xmlns:p14="http://schemas.microsoft.com/office/powerpoint/2010/main" val="13495469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120277-0D96-47FA-C6F0-3AD19CDCF2C2}"/>
              </a:ext>
            </a:extLst>
          </p:cNvPr>
          <p:cNvPicPr>
            <a:picLocks noChangeAspect="1"/>
          </p:cNvPicPr>
          <p:nvPr/>
        </p:nvPicPr>
        <p:blipFill>
          <a:blip r:embed="rId2"/>
          <a:stretch>
            <a:fillRect/>
          </a:stretch>
        </p:blipFill>
        <p:spPr>
          <a:xfrm>
            <a:off x="208997" y="177800"/>
            <a:ext cx="8726005" cy="4787900"/>
          </a:xfrm>
          <a:prstGeom prst="rect">
            <a:avLst/>
          </a:prstGeom>
        </p:spPr>
      </p:pic>
    </p:spTree>
    <p:extLst>
      <p:ext uri="{BB962C8B-B14F-4D97-AF65-F5344CB8AC3E}">
        <p14:creationId xmlns:p14="http://schemas.microsoft.com/office/powerpoint/2010/main" val="5639124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46D5E-A2D7-3C33-187D-C0CE8657D11D}"/>
              </a:ext>
            </a:extLst>
          </p:cNvPr>
          <p:cNvSpPr>
            <a:spLocks noGrp="1"/>
          </p:cNvSpPr>
          <p:nvPr>
            <p:ph type="title"/>
          </p:nvPr>
        </p:nvSpPr>
        <p:spPr>
          <a:xfrm>
            <a:off x="238539" y="536650"/>
            <a:ext cx="8195236" cy="481200"/>
          </a:xfrm>
        </p:spPr>
        <p:txBody>
          <a:bodyPr/>
          <a:lstStyle/>
          <a:p>
            <a:r>
              <a:rPr lang="en-CA" dirty="0"/>
              <a:t>inter-thread communication-producer-consumer problem </a:t>
            </a:r>
            <a:endParaRPr lang="en-US" dirty="0"/>
          </a:p>
        </p:txBody>
      </p:sp>
      <p:sp>
        <p:nvSpPr>
          <p:cNvPr id="3" name="Text Placeholder 2">
            <a:extLst>
              <a:ext uri="{FF2B5EF4-FFF2-40B4-BE49-F238E27FC236}">
                <a16:creationId xmlns:a16="http://schemas.microsoft.com/office/drawing/2014/main" id="{3DD41C25-F149-C074-75A1-7246AFA87DFF}"/>
              </a:ext>
            </a:extLst>
          </p:cNvPr>
          <p:cNvSpPr>
            <a:spLocks noGrp="1"/>
          </p:cNvSpPr>
          <p:nvPr>
            <p:ph type="body" idx="1"/>
          </p:nvPr>
        </p:nvSpPr>
        <p:spPr/>
        <p:txBody>
          <a:bodyPr/>
          <a:lstStyle/>
          <a:p>
            <a:r>
              <a:rPr lang="en-CA" b="1" dirty="0"/>
              <a:t>Producer</a:t>
            </a:r>
            <a:r>
              <a:rPr lang="en-CA" dirty="0"/>
              <a:t> threads produce items and add them to a shared buffer.</a:t>
            </a:r>
          </a:p>
          <a:p>
            <a:r>
              <a:rPr lang="en-CA" b="1" dirty="0"/>
              <a:t>Consumer</a:t>
            </a:r>
            <a:r>
              <a:rPr lang="en-CA" dirty="0"/>
              <a:t> threads consume items from the shared buffer.</a:t>
            </a:r>
            <a:endParaRPr lang="en-US" dirty="0"/>
          </a:p>
        </p:txBody>
      </p:sp>
    </p:spTree>
    <p:extLst>
      <p:ext uri="{BB962C8B-B14F-4D97-AF65-F5344CB8AC3E}">
        <p14:creationId xmlns:p14="http://schemas.microsoft.com/office/powerpoint/2010/main" val="28695753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F72E-9E80-9057-E3F3-AADDCDC1497B}"/>
              </a:ext>
            </a:extLst>
          </p:cNvPr>
          <p:cNvSpPr>
            <a:spLocks noGrp="1"/>
          </p:cNvSpPr>
          <p:nvPr>
            <p:ph type="title"/>
          </p:nvPr>
        </p:nvSpPr>
        <p:spPr>
          <a:xfrm>
            <a:off x="249098" y="210646"/>
            <a:ext cx="7723500" cy="481200"/>
          </a:xfrm>
        </p:spPr>
        <p:txBody>
          <a:bodyPr/>
          <a:lstStyle/>
          <a:p>
            <a:r>
              <a:rPr lang="en-US" dirty="0"/>
              <a:t>Thread Pool</a:t>
            </a:r>
          </a:p>
        </p:txBody>
      </p:sp>
      <p:sp>
        <p:nvSpPr>
          <p:cNvPr id="3" name="Text Placeholder 2">
            <a:extLst>
              <a:ext uri="{FF2B5EF4-FFF2-40B4-BE49-F238E27FC236}">
                <a16:creationId xmlns:a16="http://schemas.microsoft.com/office/drawing/2014/main" id="{964C0397-22C3-FBE9-45BA-E4548C65855C}"/>
              </a:ext>
            </a:extLst>
          </p:cNvPr>
          <p:cNvSpPr>
            <a:spLocks noGrp="1"/>
          </p:cNvSpPr>
          <p:nvPr>
            <p:ph type="body" idx="1"/>
          </p:nvPr>
        </p:nvSpPr>
        <p:spPr>
          <a:xfrm>
            <a:off x="249098" y="826471"/>
            <a:ext cx="7723500" cy="3454500"/>
          </a:xfrm>
        </p:spPr>
        <p:txBody>
          <a:bodyPr/>
          <a:lstStyle/>
          <a:p>
            <a:r>
              <a:rPr lang="en-CA" sz="1400" dirty="0"/>
              <a:t>A </a:t>
            </a:r>
            <a:r>
              <a:rPr lang="en-CA" sz="1400" b="1" dirty="0" err="1"/>
              <a:t>ThreadPool</a:t>
            </a:r>
            <a:r>
              <a:rPr lang="en-CA" sz="1400" dirty="0"/>
              <a:t> is a collection of worker threads that efficiently manage the execution of multiple tasks concurrently. Instead of creating and destroying threads for each task, which can be resource-intensive, a thread pool reuses a fixed number of threads to execute multiple tasks. </a:t>
            </a:r>
          </a:p>
          <a:p>
            <a:r>
              <a:rPr lang="en-CA" sz="1400" dirty="0"/>
              <a:t>This can significantly improve performance and resource utilization, especially for applications that need to handle a large number of tasks or requests.</a:t>
            </a:r>
            <a:endParaRPr lang="en-US" sz="1400" dirty="0"/>
          </a:p>
        </p:txBody>
      </p:sp>
      <p:pic>
        <p:nvPicPr>
          <p:cNvPr id="4" name="Picture 3">
            <a:extLst>
              <a:ext uri="{FF2B5EF4-FFF2-40B4-BE49-F238E27FC236}">
                <a16:creationId xmlns:a16="http://schemas.microsoft.com/office/drawing/2014/main" id="{07B0BE5B-54A7-9A9E-2EE4-D57DBBE6865F}"/>
              </a:ext>
            </a:extLst>
          </p:cNvPr>
          <p:cNvPicPr>
            <a:picLocks noChangeAspect="1"/>
          </p:cNvPicPr>
          <p:nvPr/>
        </p:nvPicPr>
        <p:blipFill>
          <a:blip r:embed="rId2"/>
          <a:stretch>
            <a:fillRect/>
          </a:stretch>
        </p:blipFill>
        <p:spPr>
          <a:xfrm>
            <a:off x="4293705" y="2417588"/>
            <a:ext cx="4850296" cy="2725912"/>
          </a:xfrm>
          <a:prstGeom prst="rect">
            <a:avLst/>
          </a:prstGeom>
        </p:spPr>
      </p:pic>
    </p:spTree>
    <p:extLst>
      <p:ext uri="{BB962C8B-B14F-4D97-AF65-F5344CB8AC3E}">
        <p14:creationId xmlns:p14="http://schemas.microsoft.com/office/powerpoint/2010/main" val="12986332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59A24-5A89-D942-9CAD-D096745B81BB}"/>
              </a:ext>
            </a:extLst>
          </p:cNvPr>
          <p:cNvSpPr>
            <a:spLocks noGrp="1"/>
          </p:cNvSpPr>
          <p:nvPr>
            <p:ph type="title"/>
          </p:nvPr>
        </p:nvSpPr>
        <p:spPr/>
        <p:txBody>
          <a:bodyPr/>
          <a:lstStyle/>
          <a:p>
            <a:r>
              <a:rPr lang="en-US" dirty="0"/>
              <a:t>Why Thread Pool?</a:t>
            </a:r>
          </a:p>
        </p:txBody>
      </p:sp>
      <p:sp>
        <p:nvSpPr>
          <p:cNvPr id="3" name="Text Placeholder 2">
            <a:extLst>
              <a:ext uri="{FF2B5EF4-FFF2-40B4-BE49-F238E27FC236}">
                <a16:creationId xmlns:a16="http://schemas.microsoft.com/office/drawing/2014/main" id="{079ACBB0-F109-BC2F-A895-F400FA737637}"/>
              </a:ext>
            </a:extLst>
          </p:cNvPr>
          <p:cNvSpPr>
            <a:spLocks noGrp="1"/>
          </p:cNvSpPr>
          <p:nvPr>
            <p:ph type="body" idx="1"/>
          </p:nvPr>
        </p:nvSpPr>
        <p:spPr/>
        <p:txBody>
          <a:bodyPr/>
          <a:lstStyle/>
          <a:p>
            <a:pPr algn="l">
              <a:buFont typeface="Arial" panose="020B0604020202020204" pitchFamily="34" charset="0"/>
              <a:buChar char="•"/>
            </a:pPr>
            <a:r>
              <a:rPr lang="en-CA" b="0" i="0" dirty="0">
                <a:solidFill>
                  <a:srgbClr val="374151"/>
                </a:solidFill>
                <a:effectLst/>
                <a:highlight>
                  <a:srgbClr val="FFFFFF"/>
                </a:highlight>
                <a:latin typeface="Helvetica Neue" panose="02000503000000020004" pitchFamily="2" charset="0"/>
              </a:rPr>
              <a:t>There’s </a:t>
            </a:r>
            <a:r>
              <a:rPr lang="en-CA" b="0" i="0" dirty="0">
                <a:solidFill>
                  <a:srgbClr val="FFC000"/>
                </a:solidFill>
                <a:effectLst/>
                <a:highlight>
                  <a:srgbClr val="FFFFFF"/>
                </a:highlight>
                <a:latin typeface="Helvetica Neue" panose="02000503000000020004" pitchFamily="2" charset="0"/>
              </a:rPr>
              <a:t>no latency </a:t>
            </a:r>
            <a:r>
              <a:rPr lang="en-CA" b="0" i="0" dirty="0">
                <a:solidFill>
                  <a:srgbClr val="374151"/>
                </a:solidFill>
                <a:effectLst/>
                <a:highlight>
                  <a:srgbClr val="FFFFFF"/>
                </a:highlight>
                <a:latin typeface="Helvetica Neue" panose="02000503000000020004" pitchFamily="2" charset="0"/>
              </a:rPr>
              <a:t>when a request is received and processed by a thread </a:t>
            </a:r>
            <a:r>
              <a:rPr lang="en-CA" b="0" i="0" dirty="0">
                <a:solidFill>
                  <a:srgbClr val="FFC000"/>
                </a:solidFill>
                <a:effectLst/>
                <a:highlight>
                  <a:srgbClr val="FFFFFF"/>
                </a:highlight>
                <a:latin typeface="Helvetica Neue" panose="02000503000000020004" pitchFamily="2" charset="0"/>
              </a:rPr>
              <a:t>because no time is lost in creating a thread</a:t>
            </a:r>
            <a:r>
              <a:rPr lang="en-CA" b="0" i="0" dirty="0">
                <a:solidFill>
                  <a:srgbClr val="374151"/>
                </a:solidFill>
                <a:effectLst/>
                <a:highlight>
                  <a:srgbClr val="FFFFFF"/>
                </a:highlight>
                <a:latin typeface="Helvetica Neue" panose="02000503000000020004" pitchFamily="2" charset="0"/>
              </a:rPr>
              <a:t>.</a:t>
            </a:r>
          </a:p>
          <a:p>
            <a:pPr algn="l">
              <a:buFont typeface="Arial" panose="020B0604020202020204" pitchFamily="34" charset="0"/>
              <a:buChar char="•"/>
            </a:pPr>
            <a:r>
              <a:rPr lang="en-CA" b="0" i="0" dirty="0">
                <a:solidFill>
                  <a:srgbClr val="374151"/>
                </a:solidFill>
                <a:effectLst/>
                <a:highlight>
                  <a:srgbClr val="FFFFFF"/>
                </a:highlight>
                <a:latin typeface="Helvetica Neue" panose="02000503000000020004" pitchFamily="2" charset="0"/>
              </a:rPr>
              <a:t>The system will not go out of memory because threads are not created without any limits</a:t>
            </a:r>
          </a:p>
          <a:p>
            <a:pPr algn="l">
              <a:buFont typeface="Arial" panose="020B0604020202020204" pitchFamily="34" charset="0"/>
              <a:buChar char="•"/>
            </a:pPr>
            <a:r>
              <a:rPr lang="en-CA" b="0" i="0" dirty="0">
                <a:solidFill>
                  <a:srgbClr val="374151"/>
                </a:solidFill>
                <a:effectLst/>
                <a:highlight>
                  <a:srgbClr val="FFFFFF"/>
                </a:highlight>
                <a:latin typeface="Helvetica Neue" panose="02000503000000020004" pitchFamily="2" charset="0"/>
              </a:rPr>
              <a:t>Fine tuning the thread pool will allow us to control the throughput of the system. We can have enough threads to keep all processors busy but not so many as to overwhelm the system.</a:t>
            </a:r>
          </a:p>
          <a:p>
            <a:pPr algn="l">
              <a:buFont typeface="Arial" panose="020B0604020202020204" pitchFamily="34" charset="0"/>
              <a:buChar char="•"/>
            </a:pPr>
            <a:r>
              <a:rPr lang="en-CA" b="0" i="0" dirty="0">
                <a:solidFill>
                  <a:srgbClr val="374151"/>
                </a:solidFill>
                <a:effectLst/>
                <a:highlight>
                  <a:srgbClr val="FFFFFF"/>
                </a:highlight>
                <a:latin typeface="Helvetica Neue" panose="02000503000000020004" pitchFamily="2" charset="0"/>
              </a:rPr>
              <a:t>The application will degrade gracefully if the system is under load.</a:t>
            </a:r>
          </a:p>
          <a:p>
            <a:endParaRPr lang="en-US" dirty="0"/>
          </a:p>
        </p:txBody>
      </p:sp>
    </p:spTree>
    <p:extLst>
      <p:ext uri="{BB962C8B-B14F-4D97-AF65-F5344CB8AC3E}">
        <p14:creationId xmlns:p14="http://schemas.microsoft.com/office/powerpoint/2010/main" val="21690581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DED36-9591-2D13-7006-427CCC1E9176}"/>
              </a:ext>
            </a:extLst>
          </p:cNvPr>
          <p:cNvSpPr>
            <a:spLocks noGrp="1"/>
          </p:cNvSpPr>
          <p:nvPr>
            <p:ph type="title"/>
          </p:nvPr>
        </p:nvSpPr>
        <p:spPr/>
        <p:txBody>
          <a:bodyPr/>
          <a:lstStyle/>
          <a:p>
            <a:r>
              <a:rPr lang="en-US" dirty="0" err="1"/>
              <a:t>ExecutorService</a:t>
            </a:r>
            <a:r>
              <a:rPr lang="en-US" dirty="0"/>
              <a:t> – </a:t>
            </a:r>
            <a:r>
              <a:rPr lang="en-US" dirty="0" err="1"/>
              <a:t>java.util.concurrency</a:t>
            </a:r>
            <a:r>
              <a:rPr lang="en-US" dirty="0"/>
              <a:t> </a:t>
            </a:r>
          </a:p>
        </p:txBody>
      </p:sp>
      <p:sp>
        <p:nvSpPr>
          <p:cNvPr id="3" name="Text Placeholder 2">
            <a:extLst>
              <a:ext uri="{FF2B5EF4-FFF2-40B4-BE49-F238E27FC236}">
                <a16:creationId xmlns:a16="http://schemas.microsoft.com/office/drawing/2014/main" id="{F72CC057-92B4-FEC9-910B-442963381348}"/>
              </a:ext>
            </a:extLst>
          </p:cNvPr>
          <p:cNvSpPr>
            <a:spLocks noGrp="1"/>
          </p:cNvSpPr>
          <p:nvPr>
            <p:ph type="body" idx="1"/>
          </p:nvPr>
        </p:nvSpPr>
        <p:spPr/>
        <p:txBody>
          <a:bodyPr/>
          <a:lstStyle/>
          <a:p>
            <a:endParaRPr lang="en-CA" dirty="0"/>
          </a:p>
          <a:p>
            <a:r>
              <a:rPr lang="en-CA" dirty="0" err="1"/>
              <a:t>ExecutorService</a:t>
            </a:r>
            <a:r>
              <a:rPr lang="en-CA" dirty="0"/>
              <a:t> is a high-level interface in Java that provides a framework for managing and controlling the execution of asynchronous tasks. It is part of the </a:t>
            </a:r>
            <a:r>
              <a:rPr lang="en-CA" dirty="0" err="1"/>
              <a:t>java.util.concurrent</a:t>
            </a:r>
            <a:r>
              <a:rPr lang="en-CA" dirty="0"/>
              <a:t> package and is designed to simplify </a:t>
            </a:r>
            <a:r>
              <a:rPr lang="en-CA" dirty="0">
                <a:solidFill>
                  <a:srgbClr val="FFC000"/>
                </a:solidFill>
              </a:rPr>
              <a:t>the creation, scheduling, and management of threads</a:t>
            </a:r>
          </a:p>
          <a:p>
            <a:endParaRPr lang="en-US" dirty="0"/>
          </a:p>
        </p:txBody>
      </p:sp>
    </p:spTree>
    <p:extLst>
      <p:ext uri="{BB962C8B-B14F-4D97-AF65-F5344CB8AC3E}">
        <p14:creationId xmlns:p14="http://schemas.microsoft.com/office/powerpoint/2010/main" val="3769206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8C43-D69F-F855-F06F-C5AEAA86D2E8}"/>
              </a:ext>
            </a:extLst>
          </p:cNvPr>
          <p:cNvSpPr>
            <a:spLocks noGrp="1"/>
          </p:cNvSpPr>
          <p:nvPr>
            <p:ph type="title"/>
          </p:nvPr>
        </p:nvSpPr>
        <p:spPr>
          <a:xfrm>
            <a:off x="328612" y="377624"/>
            <a:ext cx="8545043" cy="481200"/>
          </a:xfrm>
        </p:spPr>
        <p:txBody>
          <a:bodyPr/>
          <a:lstStyle/>
          <a:p>
            <a:r>
              <a:rPr lang="en-CA" dirty="0"/>
              <a:t>Implementations of common </a:t>
            </a:r>
            <a:r>
              <a:rPr lang="en-CA" dirty="0" err="1"/>
              <a:t>ExecutorService</a:t>
            </a:r>
            <a:endParaRPr lang="en-US" dirty="0"/>
          </a:p>
        </p:txBody>
      </p:sp>
      <p:sp>
        <p:nvSpPr>
          <p:cNvPr id="3" name="Text Placeholder 2">
            <a:extLst>
              <a:ext uri="{FF2B5EF4-FFF2-40B4-BE49-F238E27FC236}">
                <a16:creationId xmlns:a16="http://schemas.microsoft.com/office/drawing/2014/main" id="{5CECDB65-53D7-9CB7-42D5-92D5CA259FB1}"/>
              </a:ext>
            </a:extLst>
          </p:cNvPr>
          <p:cNvSpPr>
            <a:spLocks noGrp="1"/>
          </p:cNvSpPr>
          <p:nvPr>
            <p:ph type="body" idx="1"/>
          </p:nvPr>
        </p:nvSpPr>
        <p:spPr/>
        <p:txBody>
          <a:bodyPr/>
          <a:lstStyle/>
          <a:p>
            <a:pPr>
              <a:buFont typeface="Arial" panose="020B0604020202020204" pitchFamily="34" charset="0"/>
              <a:buChar char="•"/>
            </a:pPr>
            <a:r>
              <a:rPr lang="en-CA" b="1" dirty="0"/>
              <a:t>Key Methods</a:t>
            </a:r>
          </a:p>
          <a:p>
            <a:pPr>
              <a:buFont typeface="Arial" panose="020B0604020202020204" pitchFamily="34" charset="0"/>
              <a:buChar char="•"/>
            </a:pPr>
            <a:r>
              <a:rPr lang="en-CA" dirty="0" err="1">
                <a:solidFill>
                  <a:schemeClr val="accent2">
                    <a:lumMod val="75000"/>
                  </a:schemeClr>
                </a:solidFill>
              </a:rPr>
              <a:t>newFixedThreadPool</a:t>
            </a:r>
            <a:r>
              <a:rPr lang="en-CA" dirty="0">
                <a:solidFill>
                  <a:schemeClr val="accent2">
                    <a:lumMod val="75000"/>
                  </a:schemeClr>
                </a:solidFill>
              </a:rPr>
              <a:t>(int </a:t>
            </a:r>
            <a:r>
              <a:rPr lang="en-CA" dirty="0" err="1">
                <a:solidFill>
                  <a:schemeClr val="accent2">
                    <a:lumMod val="75000"/>
                  </a:schemeClr>
                </a:solidFill>
              </a:rPr>
              <a:t>nThreads</a:t>
            </a:r>
            <a:r>
              <a:rPr lang="en-CA" dirty="0">
                <a:solidFill>
                  <a:schemeClr val="accent2">
                    <a:lumMod val="75000"/>
                  </a:schemeClr>
                </a:solidFill>
              </a:rPr>
              <a:t>): </a:t>
            </a:r>
            <a:r>
              <a:rPr lang="en-CA" dirty="0"/>
              <a:t>Creates a thread pool with a fixed number of threads.</a:t>
            </a:r>
          </a:p>
          <a:p>
            <a:pPr>
              <a:buFont typeface="Arial" panose="020B0604020202020204" pitchFamily="34" charset="0"/>
              <a:buChar char="•"/>
            </a:pPr>
            <a:r>
              <a:rPr lang="en-CA" dirty="0" err="1">
                <a:solidFill>
                  <a:schemeClr val="accent2">
                    <a:lumMod val="75000"/>
                  </a:schemeClr>
                </a:solidFill>
              </a:rPr>
              <a:t>newCachedThreadPool</a:t>
            </a:r>
            <a:r>
              <a:rPr lang="en-CA" dirty="0">
                <a:solidFill>
                  <a:schemeClr val="accent2">
                    <a:lumMod val="75000"/>
                  </a:schemeClr>
                </a:solidFill>
              </a:rPr>
              <a:t>(): </a:t>
            </a:r>
            <a:r>
              <a:rPr lang="en-CA" dirty="0"/>
              <a:t>Creates a thread pool that creates new threads as needed, but reuses previously constructed threads when available.</a:t>
            </a:r>
          </a:p>
          <a:p>
            <a:pPr>
              <a:buFont typeface="Arial" panose="020B0604020202020204" pitchFamily="34" charset="0"/>
              <a:buChar char="•"/>
            </a:pPr>
            <a:r>
              <a:rPr lang="en-CA" dirty="0" err="1">
                <a:solidFill>
                  <a:schemeClr val="accent2">
                    <a:lumMod val="75000"/>
                  </a:schemeClr>
                </a:solidFill>
              </a:rPr>
              <a:t>newSingleThreadExecutor</a:t>
            </a:r>
            <a:r>
              <a:rPr lang="en-CA" dirty="0">
                <a:solidFill>
                  <a:schemeClr val="accent2">
                    <a:lumMod val="75000"/>
                  </a:schemeClr>
                </a:solidFill>
              </a:rPr>
              <a:t>(): </a:t>
            </a:r>
            <a:r>
              <a:rPr lang="en-CA" dirty="0"/>
              <a:t>Creates a single-threaded executor.</a:t>
            </a:r>
          </a:p>
          <a:p>
            <a:pPr>
              <a:buFont typeface="Arial" panose="020B0604020202020204" pitchFamily="34" charset="0"/>
              <a:buChar char="•"/>
            </a:pPr>
            <a:r>
              <a:rPr lang="en-CA" dirty="0" err="1">
                <a:solidFill>
                  <a:schemeClr val="accent2">
                    <a:lumMod val="75000"/>
                  </a:schemeClr>
                </a:solidFill>
              </a:rPr>
              <a:t>newScheduledThreadPool</a:t>
            </a:r>
            <a:r>
              <a:rPr lang="en-CA" dirty="0">
                <a:solidFill>
                  <a:schemeClr val="accent2">
                    <a:lumMod val="75000"/>
                  </a:schemeClr>
                </a:solidFill>
              </a:rPr>
              <a:t>(int </a:t>
            </a:r>
            <a:r>
              <a:rPr lang="en-CA" dirty="0" err="1">
                <a:solidFill>
                  <a:schemeClr val="accent2">
                    <a:lumMod val="75000"/>
                  </a:schemeClr>
                </a:solidFill>
              </a:rPr>
              <a:t>corePoolSize</a:t>
            </a:r>
            <a:r>
              <a:rPr lang="en-CA" dirty="0"/>
              <a:t>): Creates a thread pool that can schedule commands to run after a given delay or to execute periodically.</a:t>
            </a:r>
          </a:p>
          <a:p>
            <a:endParaRPr lang="en-US" dirty="0"/>
          </a:p>
        </p:txBody>
      </p:sp>
    </p:spTree>
    <p:extLst>
      <p:ext uri="{BB962C8B-B14F-4D97-AF65-F5344CB8AC3E}">
        <p14:creationId xmlns:p14="http://schemas.microsoft.com/office/powerpoint/2010/main" val="685787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DAD7-CB1C-5F45-0E8B-1A78ED3BE18F}"/>
              </a:ext>
            </a:extLst>
          </p:cNvPr>
          <p:cNvSpPr>
            <a:spLocks noGrp="1"/>
          </p:cNvSpPr>
          <p:nvPr>
            <p:ph type="title"/>
          </p:nvPr>
        </p:nvSpPr>
        <p:spPr/>
        <p:txBody>
          <a:bodyPr/>
          <a:lstStyle/>
          <a:p>
            <a:r>
              <a:rPr lang="en-US" dirty="0"/>
              <a:t>Concurrent Collection</a:t>
            </a:r>
          </a:p>
        </p:txBody>
      </p:sp>
      <p:sp>
        <p:nvSpPr>
          <p:cNvPr id="3" name="Text Placeholder 2">
            <a:extLst>
              <a:ext uri="{FF2B5EF4-FFF2-40B4-BE49-F238E27FC236}">
                <a16:creationId xmlns:a16="http://schemas.microsoft.com/office/drawing/2014/main" id="{0B9D9697-7B85-8E1D-CE58-C7DCE3D229DF}"/>
              </a:ext>
            </a:extLst>
          </p:cNvPr>
          <p:cNvSpPr>
            <a:spLocks noGrp="1"/>
          </p:cNvSpPr>
          <p:nvPr>
            <p:ph type="body" idx="1"/>
          </p:nvPr>
        </p:nvSpPr>
        <p:spPr/>
        <p:txBody>
          <a:bodyPr/>
          <a:lstStyle/>
          <a:p>
            <a:r>
              <a:rPr lang="en-CA" dirty="0"/>
              <a:t>A thread-safe variant of HashMap that supports full concurrency of retrievals and high expected concurrency for updates.</a:t>
            </a:r>
          </a:p>
          <a:p>
            <a:pPr lvl="1"/>
            <a:r>
              <a:rPr lang="en-CA" dirty="0"/>
              <a:t>Concurrent updates and retrievals.</a:t>
            </a:r>
          </a:p>
          <a:p>
            <a:pPr lvl="1"/>
            <a:r>
              <a:rPr lang="en-CA" dirty="0"/>
              <a:t>Better performance than synchronized HashMap.</a:t>
            </a:r>
            <a:endParaRPr lang="en-US" dirty="0"/>
          </a:p>
        </p:txBody>
      </p:sp>
    </p:spTree>
    <p:extLst>
      <p:ext uri="{BB962C8B-B14F-4D97-AF65-F5344CB8AC3E}">
        <p14:creationId xmlns:p14="http://schemas.microsoft.com/office/powerpoint/2010/main" val="27078547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83D41-E9A4-E4AF-737A-A20848C3DA84}"/>
              </a:ext>
            </a:extLst>
          </p:cNvPr>
          <p:cNvSpPr>
            <a:spLocks noGrp="1"/>
          </p:cNvSpPr>
          <p:nvPr>
            <p:ph type="title"/>
          </p:nvPr>
        </p:nvSpPr>
        <p:spPr/>
        <p:txBody>
          <a:bodyPr/>
          <a:lstStyle/>
          <a:p>
            <a:r>
              <a:rPr lang="en-US" dirty="0" err="1"/>
              <a:t>CompletableFuture</a:t>
            </a:r>
            <a:endParaRPr lang="en-US" dirty="0"/>
          </a:p>
        </p:txBody>
      </p:sp>
      <p:sp>
        <p:nvSpPr>
          <p:cNvPr id="3" name="Text Placeholder 2">
            <a:extLst>
              <a:ext uri="{FF2B5EF4-FFF2-40B4-BE49-F238E27FC236}">
                <a16:creationId xmlns:a16="http://schemas.microsoft.com/office/drawing/2014/main" id="{C4752EDB-1369-3CDC-D078-115D7B239F63}"/>
              </a:ext>
            </a:extLst>
          </p:cNvPr>
          <p:cNvSpPr>
            <a:spLocks noGrp="1"/>
          </p:cNvSpPr>
          <p:nvPr>
            <p:ph type="body" idx="1"/>
          </p:nvPr>
        </p:nvSpPr>
        <p:spPr/>
        <p:txBody>
          <a:bodyPr/>
          <a:lstStyle/>
          <a:p>
            <a:r>
              <a:rPr lang="en-US" dirty="0"/>
              <a:t> </a:t>
            </a:r>
            <a:r>
              <a:rPr lang="en-CA" dirty="0" err="1"/>
              <a:t>CompletableFuture</a:t>
            </a:r>
            <a:r>
              <a:rPr lang="en-CA" dirty="0"/>
              <a:t> is a class in the </a:t>
            </a:r>
            <a:r>
              <a:rPr lang="en-CA" dirty="0" err="1"/>
              <a:t>java.util.concurrent</a:t>
            </a:r>
            <a:r>
              <a:rPr lang="en-CA" dirty="0"/>
              <a:t> package introduced in Java 8 that represents a future result of an asynchronous computation. </a:t>
            </a:r>
          </a:p>
          <a:p>
            <a:r>
              <a:rPr lang="en-CA" dirty="0"/>
              <a:t>It provides a more powerful and flexible way to handle asynchronous programming compared to the traditional Future interface.</a:t>
            </a:r>
            <a:endParaRPr lang="en-US" dirty="0"/>
          </a:p>
        </p:txBody>
      </p:sp>
    </p:spTree>
    <p:extLst>
      <p:ext uri="{BB962C8B-B14F-4D97-AF65-F5344CB8AC3E}">
        <p14:creationId xmlns:p14="http://schemas.microsoft.com/office/powerpoint/2010/main" val="1199039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DE398-7989-D8FE-C73C-BD5C77F37E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4604D9-DEE9-528D-3318-0E1BAD6950DA}"/>
              </a:ext>
            </a:extLst>
          </p:cNvPr>
          <p:cNvSpPr>
            <a:spLocks noGrp="1"/>
          </p:cNvSpPr>
          <p:nvPr>
            <p:ph type="title"/>
          </p:nvPr>
        </p:nvSpPr>
        <p:spPr>
          <a:xfrm>
            <a:off x="710275" y="536650"/>
            <a:ext cx="7723500" cy="481200"/>
          </a:xfrm>
        </p:spPr>
        <p:txBody>
          <a:bodyPr wrap="square" anchor="ctr">
            <a:normAutofit/>
          </a:bodyPr>
          <a:lstStyle/>
          <a:p>
            <a:pPr>
              <a:lnSpc>
                <a:spcPct val="90000"/>
              </a:lnSpc>
            </a:pPr>
            <a:r>
              <a:rPr lang="en-US" sz="2000"/>
              <a:t>Building Block</a:t>
            </a:r>
          </a:p>
        </p:txBody>
      </p:sp>
      <p:sp>
        <p:nvSpPr>
          <p:cNvPr id="7" name="Text Placeholder 2">
            <a:extLst>
              <a:ext uri="{FF2B5EF4-FFF2-40B4-BE49-F238E27FC236}">
                <a16:creationId xmlns:a16="http://schemas.microsoft.com/office/drawing/2014/main" id="{21E064B3-7DCA-BAAD-E6FB-B8B612C85C46}"/>
              </a:ext>
            </a:extLst>
          </p:cNvPr>
          <p:cNvSpPr>
            <a:spLocks noGrp="1"/>
          </p:cNvSpPr>
          <p:nvPr>
            <p:ph type="body" idx="1"/>
          </p:nvPr>
        </p:nvSpPr>
        <p:spPr>
          <a:xfrm>
            <a:off x="710275" y="1152475"/>
            <a:ext cx="7723500" cy="3454500"/>
          </a:xfrm>
        </p:spPr>
        <p:txBody>
          <a:bodyPr/>
          <a:lstStyle/>
          <a:p>
            <a:r>
              <a:rPr lang="en-CA" b="0" i="0" dirty="0">
                <a:solidFill>
                  <a:srgbClr val="2C2F34"/>
                </a:solidFill>
                <a:effectLst/>
                <a:latin typeface="-apple-system"/>
              </a:rPr>
              <a:t> Classes are the basic building blocks of </a:t>
            </a:r>
            <a:r>
              <a:rPr lang="en-CA" b="0" i="0" u="none" strike="noStrike" dirty="0">
                <a:solidFill>
                  <a:srgbClr val="0A9E01"/>
                </a:solidFill>
                <a:effectLst/>
                <a:latin typeface="-apple-system"/>
                <a:hlinkClick r:id="rId2"/>
              </a:rPr>
              <a:t>Java programs</a:t>
            </a:r>
            <a:r>
              <a:rPr lang="en-CA" b="0" i="0" dirty="0">
                <a:solidFill>
                  <a:srgbClr val="2C2F34"/>
                </a:solidFill>
                <a:effectLst/>
                <a:latin typeface="-apple-system"/>
              </a:rPr>
              <a:t>.</a:t>
            </a:r>
          </a:p>
          <a:p>
            <a:r>
              <a:rPr lang="en-CA" b="0" i="0" dirty="0">
                <a:effectLst/>
                <a:latin typeface="euclid_circular_a"/>
              </a:rPr>
              <a:t>A class is a blueprint for the object. Before we create an object, we first need to define the class.</a:t>
            </a:r>
            <a:endParaRPr lang="en-CA" b="0" i="0" dirty="0">
              <a:solidFill>
                <a:srgbClr val="2C2F34"/>
              </a:solidFill>
              <a:effectLst/>
              <a:latin typeface="-apple-system"/>
            </a:endParaRPr>
          </a:p>
          <a:p>
            <a:pPr algn="l">
              <a:buFont typeface="Arial" panose="020B0604020202020204" pitchFamily="34" charset="0"/>
              <a:buChar char="•"/>
            </a:pPr>
            <a:r>
              <a:rPr lang="en-CA" b="0" i="0" dirty="0">
                <a:effectLst/>
                <a:latin typeface="euclid_circular_a"/>
              </a:rPr>
              <a:t>fields are used to store data</a:t>
            </a:r>
          </a:p>
          <a:p>
            <a:pPr algn="l">
              <a:buFont typeface="Arial" panose="020B0604020202020204" pitchFamily="34" charset="0"/>
              <a:buChar char="•"/>
            </a:pPr>
            <a:r>
              <a:rPr lang="en-CA" b="0" i="0" dirty="0">
                <a:effectLst/>
                <a:latin typeface="euclid_circular_a"/>
              </a:rPr>
              <a:t>methods are used to perform some operations</a:t>
            </a:r>
          </a:p>
          <a:p>
            <a:pPr marL="114300" indent="0">
              <a:buNone/>
            </a:pPr>
            <a:endParaRPr lang="en-US" dirty="0"/>
          </a:p>
        </p:txBody>
      </p:sp>
      <p:sp>
        <p:nvSpPr>
          <p:cNvPr id="3" name="TextBox 2">
            <a:extLst>
              <a:ext uri="{FF2B5EF4-FFF2-40B4-BE49-F238E27FC236}">
                <a16:creationId xmlns:a16="http://schemas.microsoft.com/office/drawing/2014/main" id="{C4069E76-7ADF-44D8-EE9E-3007E6627FF5}"/>
              </a:ext>
            </a:extLst>
          </p:cNvPr>
          <p:cNvSpPr txBox="1"/>
          <p:nvPr/>
        </p:nvSpPr>
        <p:spPr>
          <a:xfrm>
            <a:off x="2844800" y="2108200"/>
            <a:ext cx="184731" cy="307777"/>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46AA53FD-FCFF-4316-7F1F-C77EF8A2F3A9}"/>
              </a:ext>
            </a:extLst>
          </p:cNvPr>
          <p:cNvPicPr>
            <a:picLocks noChangeAspect="1"/>
          </p:cNvPicPr>
          <p:nvPr/>
        </p:nvPicPr>
        <p:blipFill>
          <a:blip r:embed="rId3"/>
          <a:stretch>
            <a:fillRect/>
          </a:stretch>
        </p:blipFill>
        <p:spPr>
          <a:xfrm>
            <a:off x="3830556" y="3369471"/>
            <a:ext cx="5334000" cy="1838712"/>
          </a:xfrm>
          <a:prstGeom prst="rect">
            <a:avLst/>
          </a:prstGeom>
        </p:spPr>
      </p:pic>
      <p:pic>
        <p:nvPicPr>
          <p:cNvPr id="5" name="Picture 4">
            <a:extLst>
              <a:ext uri="{FF2B5EF4-FFF2-40B4-BE49-F238E27FC236}">
                <a16:creationId xmlns:a16="http://schemas.microsoft.com/office/drawing/2014/main" id="{828D227A-9F7C-6B6B-0EB8-EC200C219120}"/>
              </a:ext>
            </a:extLst>
          </p:cNvPr>
          <p:cNvPicPr>
            <a:picLocks noChangeAspect="1"/>
          </p:cNvPicPr>
          <p:nvPr/>
        </p:nvPicPr>
        <p:blipFill>
          <a:blip r:embed="rId4"/>
          <a:stretch>
            <a:fillRect/>
          </a:stretch>
        </p:blipFill>
        <p:spPr>
          <a:xfrm>
            <a:off x="914400" y="3554150"/>
            <a:ext cx="2438400" cy="1257300"/>
          </a:xfrm>
          <a:prstGeom prst="rect">
            <a:avLst/>
          </a:prstGeom>
        </p:spPr>
      </p:pic>
    </p:spTree>
    <p:extLst>
      <p:ext uri="{BB962C8B-B14F-4D97-AF65-F5344CB8AC3E}">
        <p14:creationId xmlns:p14="http://schemas.microsoft.com/office/powerpoint/2010/main" val="12882588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ACAE-8BA1-E7A8-4D50-9556C10B1A80}"/>
              </a:ext>
            </a:extLst>
          </p:cNvPr>
          <p:cNvSpPr>
            <a:spLocks noGrp="1"/>
          </p:cNvSpPr>
          <p:nvPr>
            <p:ph type="title"/>
          </p:nvPr>
        </p:nvSpPr>
        <p:spPr/>
        <p:txBody>
          <a:bodyPr/>
          <a:lstStyle/>
          <a:p>
            <a:r>
              <a:rPr lang="en-US" dirty="0"/>
              <a:t>Features</a:t>
            </a:r>
          </a:p>
        </p:txBody>
      </p:sp>
      <p:sp>
        <p:nvSpPr>
          <p:cNvPr id="3" name="Text Placeholder 2">
            <a:extLst>
              <a:ext uri="{FF2B5EF4-FFF2-40B4-BE49-F238E27FC236}">
                <a16:creationId xmlns:a16="http://schemas.microsoft.com/office/drawing/2014/main" id="{55213F85-6741-98DC-FA8F-17EFE60DC297}"/>
              </a:ext>
            </a:extLst>
          </p:cNvPr>
          <p:cNvSpPr>
            <a:spLocks noGrp="1"/>
          </p:cNvSpPr>
          <p:nvPr>
            <p:ph type="body" idx="1"/>
          </p:nvPr>
        </p:nvSpPr>
        <p:spPr/>
        <p:txBody>
          <a:bodyPr/>
          <a:lstStyle/>
          <a:p>
            <a:r>
              <a:rPr lang="en-CA" b="1" dirty="0"/>
              <a:t>Creating </a:t>
            </a:r>
            <a:r>
              <a:rPr lang="en-CA" b="1" dirty="0" err="1"/>
              <a:t>CompletableFuture</a:t>
            </a:r>
            <a:r>
              <a:rPr lang="en-CA" b="1" dirty="0"/>
              <a:t> instances</a:t>
            </a:r>
          </a:p>
          <a:p>
            <a:r>
              <a:rPr lang="en-CA" b="1" dirty="0"/>
              <a:t>Chaining asynchronous computations</a:t>
            </a:r>
          </a:p>
          <a:p>
            <a:r>
              <a:rPr lang="en-CA" b="1" dirty="0"/>
              <a:t>Exception </a:t>
            </a:r>
            <a:r>
              <a:rPr lang="en-CA" b="1" dirty="0" err="1"/>
              <a:t>handlingCombining</a:t>
            </a:r>
            <a:r>
              <a:rPr lang="en-CA" b="1" dirty="0"/>
              <a:t> multiple </a:t>
            </a:r>
            <a:r>
              <a:rPr lang="en-CA" b="1" dirty="0" err="1"/>
              <a:t>futuresWaiting</a:t>
            </a:r>
            <a:r>
              <a:rPr lang="en-CA" b="1" dirty="0"/>
              <a:t> for multiple futures</a:t>
            </a:r>
            <a:endParaRPr lang="en-US" dirty="0"/>
          </a:p>
        </p:txBody>
      </p:sp>
    </p:spTree>
    <p:extLst>
      <p:ext uri="{BB962C8B-B14F-4D97-AF65-F5344CB8AC3E}">
        <p14:creationId xmlns:p14="http://schemas.microsoft.com/office/powerpoint/2010/main" val="25962451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B2AF2-5EFB-19A9-8F6D-EA973B45A709}"/>
              </a:ext>
            </a:extLst>
          </p:cNvPr>
          <p:cNvSpPr>
            <a:spLocks noGrp="1"/>
          </p:cNvSpPr>
          <p:nvPr>
            <p:ph type="title"/>
          </p:nvPr>
        </p:nvSpPr>
        <p:spPr>
          <a:xfrm>
            <a:off x="495590" y="75473"/>
            <a:ext cx="7723500" cy="481200"/>
          </a:xfrm>
        </p:spPr>
        <p:txBody>
          <a:bodyPr/>
          <a:lstStyle/>
          <a:p>
            <a:r>
              <a:rPr lang="en-US" dirty="0"/>
              <a:t>Features of </a:t>
            </a:r>
            <a:r>
              <a:rPr lang="en-CA" dirty="0" err="1"/>
              <a:t>CompletableFuture</a:t>
            </a:r>
            <a:r>
              <a:rPr lang="en-US" dirty="0"/>
              <a:t> </a:t>
            </a:r>
          </a:p>
        </p:txBody>
      </p:sp>
      <p:sp>
        <p:nvSpPr>
          <p:cNvPr id="3" name="Text Placeholder 2">
            <a:extLst>
              <a:ext uri="{FF2B5EF4-FFF2-40B4-BE49-F238E27FC236}">
                <a16:creationId xmlns:a16="http://schemas.microsoft.com/office/drawing/2014/main" id="{968274AD-65C2-EF29-B7E0-BAAAE8DBB2B1}"/>
              </a:ext>
            </a:extLst>
          </p:cNvPr>
          <p:cNvSpPr>
            <a:spLocks noGrp="1"/>
          </p:cNvSpPr>
          <p:nvPr>
            <p:ph type="body" idx="1"/>
          </p:nvPr>
        </p:nvSpPr>
        <p:spPr>
          <a:xfrm>
            <a:off x="495590" y="691298"/>
            <a:ext cx="7723500" cy="3454500"/>
          </a:xfrm>
        </p:spPr>
        <p:txBody>
          <a:bodyPr/>
          <a:lstStyle/>
          <a:p>
            <a:r>
              <a:rPr lang="en-CA" b="1" dirty="0"/>
              <a:t>Non-blocking Asynchronous Computation:</a:t>
            </a:r>
            <a:endParaRPr lang="en-CA" dirty="0"/>
          </a:p>
          <a:p>
            <a:pPr lvl="1">
              <a:buFont typeface="Arial" panose="020B0604020202020204" pitchFamily="34" charset="0"/>
              <a:buChar char="•"/>
            </a:pPr>
            <a:r>
              <a:rPr lang="en-CA" dirty="0"/>
              <a:t>Allows you to write asynchronous code in a more readable and maintainable manner. You can chain multiple asynchronous tasks together without blocking the main thread.</a:t>
            </a:r>
          </a:p>
          <a:p>
            <a:r>
              <a:rPr lang="en-CA" b="1" dirty="0"/>
              <a:t>Flexible Composition:</a:t>
            </a:r>
            <a:endParaRPr lang="en-CA" dirty="0"/>
          </a:p>
          <a:p>
            <a:pPr lvl="1">
              <a:buFont typeface="Arial" panose="020B0604020202020204" pitchFamily="34" charset="0"/>
              <a:buChar char="•"/>
            </a:pPr>
            <a:r>
              <a:rPr lang="en-CA" dirty="0"/>
              <a:t>Supports a variety of methods to combine, compose, and handle multiple asynchronous tasks.</a:t>
            </a:r>
          </a:p>
          <a:p>
            <a:r>
              <a:rPr lang="en-CA" b="1" dirty="0"/>
              <a:t>Exception Handling:</a:t>
            </a:r>
            <a:endParaRPr lang="en-CA" dirty="0"/>
          </a:p>
          <a:p>
            <a:pPr lvl="1">
              <a:buFont typeface="Arial" panose="020B0604020202020204" pitchFamily="34" charset="0"/>
              <a:buChar char="•"/>
            </a:pPr>
            <a:r>
              <a:rPr lang="en-CA" dirty="0"/>
              <a:t>Provides ways to handle exceptions that occur during asynchronous computations.</a:t>
            </a:r>
          </a:p>
          <a:p>
            <a:r>
              <a:rPr lang="en-CA" b="1" dirty="0"/>
              <a:t>Completion:</a:t>
            </a:r>
            <a:endParaRPr lang="en-CA" dirty="0"/>
          </a:p>
          <a:p>
            <a:pPr lvl="1">
              <a:buFont typeface="Arial" panose="020B0604020202020204" pitchFamily="34" charset="0"/>
              <a:buChar char="•"/>
            </a:pPr>
            <a:r>
              <a:rPr lang="en-CA" dirty="0"/>
              <a:t>Allows you to complete a future manually or programmatically, giving you control over when the future should be marked as completed.</a:t>
            </a:r>
          </a:p>
          <a:p>
            <a:endParaRPr lang="en-US" dirty="0"/>
          </a:p>
        </p:txBody>
      </p:sp>
    </p:spTree>
    <p:extLst>
      <p:ext uri="{BB962C8B-B14F-4D97-AF65-F5344CB8AC3E}">
        <p14:creationId xmlns:p14="http://schemas.microsoft.com/office/powerpoint/2010/main" val="20115306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4E607-B3ED-952A-E96D-1BB52F29E45D}"/>
              </a:ext>
            </a:extLst>
          </p:cNvPr>
          <p:cNvSpPr>
            <a:spLocks noGrp="1"/>
          </p:cNvSpPr>
          <p:nvPr>
            <p:ph type="title"/>
          </p:nvPr>
        </p:nvSpPr>
        <p:spPr/>
        <p:txBody>
          <a:bodyPr/>
          <a:lstStyle/>
          <a:p>
            <a:r>
              <a:rPr lang="en-US" dirty="0"/>
              <a:t>Thread Safety</a:t>
            </a:r>
          </a:p>
        </p:txBody>
      </p:sp>
      <p:sp>
        <p:nvSpPr>
          <p:cNvPr id="3" name="Text Placeholder 2">
            <a:extLst>
              <a:ext uri="{FF2B5EF4-FFF2-40B4-BE49-F238E27FC236}">
                <a16:creationId xmlns:a16="http://schemas.microsoft.com/office/drawing/2014/main" id="{618A6E34-D39D-2577-4BB1-2BFA7621B8F5}"/>
              </a:ext>
            </a:extLst>
          </p:cNvPr>
          <p:cNvSpPr>
            <a:spLocks noGrp="1"/>
          </p:cNvSpPr>
          <p:nvPr>
            <p:ph type="body" idx="1"/>
          </p:nvPr>
        </p:nvSpPr>
        <p:spPr/>
        <p:txBody>
          <a:bodyPr/>
          <a:lstStyle/>
          <a:p>
            <a:r>
              <a:rPr lang="en-CA" dirty="0"/>
              <a:t>Thread-safe code ensures that data shared between threads is accessed and modified in a way that prevents conflicts and ensures consistency.</a:t>
            </a:r>
          </a:p>
          <a:p>
            <a:r>
              <a:rPr lang="en-CA" dirty="0"/>
              <a:t> To write thread-safe code, you can use synchronization, concurrent collections, and other concurrency utilities.</a:t>
            </a:r>
            <a:endParaRPr lang="en-US" dirty="0"/>
          </a:p>
        </p:txBody>
      </p:sp>
    </p:spTree>
    <p:extLst>
      <p:ext uri="{BB962C8B-B14F-4D97-AF65-F5344CB8AC3E}">
        <p14:creationId xmlns:p14="http://schemas.microsoft.com/office/powerpoint/2010/main" val="31423899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5AEF2-9E6F-14D5-CB8F-2E30B50EB03E}"/>
              </a:ext>
            </a:extLst>
          </p:cNvPr>
          <p:cNvSpPr>
            <a:spLocks noGrp="1"/>
          </p:cNvSpPr>
          <p:nvPr>
            <p:ph type="title"/>
          </p:nvPr>
        </p:nvSpPr>
        <p:spPr/>
        <p:txBody>
          <a:bodyPr/>
          <a:lstStyle/>
          <a:p>
            <a:r>
              <a:rPr lang="en-CA" dirty="0"/>
              <a:t>Key Strategies for Writing Thread-Safe Code</a:t>
            </a:r>
            <a:endParaRPr lang="en-US" dirty="0"/>
          </a:p>
        </p:txBody>
      </p:sp>
      <p:sp>
        <p:nvSpPr>
          <p:cNvPr id="3" name="Text Placeholder 2">
            <a:extLst>
              <a:ext uri="{FF2B5EF4-FFF2-40B4-BE49-F238E27FC236}">
                <a16:creationId xmlns:a16="http://schemas.microsoft.com/office/drawing/2014/main" id="{D334F6F5-DC25-BD19-5DEF-B66EC7E31A04}"/>
              </a:ext>
            </a:extLst>
          </p:cNvPr>
          <p:cNvSpPr>
            <a:spLocks noGrp="1"/>
          </p:cNvSpPr>
          <p:nvPr>
            <p:ph type="body" idx="1"/>
          </p:nvPr>
        </p:nvSpPr>
        <p:spPr/>
        <p:txBody>
          <a:bodyPr/>
          <a:lstStyle/>
          <a:p>
            <a:r>
              <a:rPr lang="en-CA" dirty="0"/>
              <a:t>Synchronization </a:t>
            </a:r>
          </a:p>
          <a:p>
            <a:r>
              <a:rPr lang="en-CA" dirty="0"/>
              <a:t>Avoiding Shared State</a:t>
            </a:r>
          </a:p>
        </p:txBody>
      </p:sp>
    </p:spTree>
    <p:extLst>
      <p:ext uri="{BB962C8B-B14F-4D97-AF65-F5344CB8AC3E}">
        <p14:creationId xmlns:p14="http://schemas.microsoft.com/office/powerpoint/2010/main" val="39500826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D8844-7AB6-F1A7-DEC4-7ABA3180AFB7}"/>
              </a:ext>
            </a:extLst>
          </p:cNvPr>
          <p:cNvSpPr>
            <a:spLocks noGrp="1"/>
          </p:cNvSpPr>
          <p:nvPr>
            <p:ph type="title"/>
          </p:nvPr>
        </p:nvSpPr>
        <p:spPr>
          <a:xfrm>
            <a:off x="710275" y="87464"/>
            <a:ext cx="7723500" cy="449061"/>
          </a:xfrm>
        </p:spPr>
        <p:txBody>
          <a:bodyPr/>
          <a:lstStyle/>
          <a:p>
            <a:r>
              <a:rPr lang="en-US" dirty="0"/>
              <a:t>Java Memory Management -</a:t>
            </a:r>
            <a:r>
              <a:rPr lang="en-US" dirty="0" err="1"/>
              <a:t>ObjectLifeCycle</a:t>
            </a:r>
            <a:endParaRPr lang="en-US" dirty="0"/>
          </a:p>
        </p:txBody>
      </p:sp>
      <p:sp>
        <p:nvSpPr>
          <p:cNvPr id="3" name="Text Placeholder 2">
            <a:extLst>
              <a:ext uri="{FF2B5EF4-FFF2-40B4-BE49-F238E27FC236}">
                <a16:creationId xmlns:a16="http://schemas.microsoft.com/office/drawing/2014/main" id="{1E2AB4F1-A0BD-E84D-2733-1C44C834319A}"/>
              </a:ext>
            </a:extLst>
          </p:cNvPr>
          <p:cNvSpPr>
            <a:spLocks noGrp="1"/>
          </p:cNvSpPr>
          <p:nvPr>
            <p:ph type="body" idx="1"/>
          </p:nvPr>
        </p:nvSpPr>
        <p:spPr>
          <a:xfrm>
            <a:off x="710275" y="536526"/>
            <a:ext cx="7723500" cy="4070450"/>
          </a:xfrm>
        </p:spPr>
        <p:txBody>
          <a:bodyPr/>
          <a:lstStyle/>
          <a:p>
            <a:pPr>
              <a:lnSpc>
                <a:spcPct val="100000"/>
              </a:lnSpc>
            </a:pPr>
            <a:r>
              <a:rPr lang="en-CA" sz="1200" b="1" dirty="0"/>
              <a:t>Creation</a:t>
            </a:r>
            <a:r>
              <a:rPr lang="en-CA" sz="1200" dirty="0"/>
              <a:t>:</a:t>
            </a:r>
          </a:p>
          <a:p>
            <a:pPr lvl="1">
              <a:lnSpc>
                <a:spcPct val="100000"/>
              </a:lnSpc>
              <a:spcBef>
                <a:spcPts val="0"/>
              </a:spcBef>
              <a:buFont typeface="Arial" panose="020B0604020202020204" pitchFamily="34" charset="0"/>
              <a:buChar char="•"/>
            </a:pPr>
            <a:r>
              <a:rPr lang="en-CA" sz="800" dirty="0"/>
              <a:t>When you use the new keyword, Java allocates memory for the new object and invokes the constructor to initialize it. This marks the beginning of the object's lifecycle.</a:t>
            </a:r>
          </a:p>
          <a:p>
            <a:pPr>
              <a:lnSpc>
                <a:spcPct val="100000"/>
              </a:lnSpc>
            </a:pPr>
            <a:r>
              <a:rPr lang="en-CA" sz="1200" b="1" dirty="0"/>
              <a:t>Usage</a:t>
            </a:r>
            <a:r>
              <a:rPr lang="en-CA" sz="1200" dirty="0"/>
              <a:t>:</a:t>
            </a:r>
          </a:p>
          <a:p>
            <a:pPr lvl="1">
              <a:lnSpc>
                <a:spcPct val="100000"/>
              </a:lnSpc>
              <a:spcBef>
                <a:spcPts val="0"/>
              </a:spcBef>
              <a:buFont typeface="Arial" panose="020B0604020202020204" pitchFamily="34" charset="0"/>
              <a:buChar char="•"/>
            </a:pPr>
            <a:r>
              <a:rPr lang="en-CA" sz="800" dirty="0"/>
              <a:t>After creation, the object can be used by calling its methods or accessing its fields. The object remains in memory as long as there are active references to it.</a:t>
            </a:r>
          </a:p>
          <a:p>
            <a:pPr>
              <a:lnSpc>
                <a:spcPct val="100000"/>
              </a:lnSpc>
            </a:pPr>
            <a:r>
              <a:rPr lang="en-CA" sz="1200" b="1" dirty="0"/>
              <a:t>Reachability</a:t>
            </a:r>
            <a:r>
              <a:rPr lang="en-CA" sz="1200" dirty="0"/>
              <a:t>:</a:t>
            </a:r>
          </a:p>
          <a:p>
            <a:pPr lvl="1">
              <a:lnSpc>
                <a:spcPct val="100000"/>
              </a:lnSpc>
              <a:spcBef>
                <a:spcPts val="0"/>
              </a:spcBef>
              <a:buFont typeface="Arial" panose="020B0604020202020204" pitchFamily="34" charset="0"/>
              <a:buChar char="•"/>
            </a:pPr>
            <a:r>
              <a:rPr lang="en-CA" sz="800" dirty="0"/>
              <a:t>An object becomes eligible for garbage collection when there are no more active references pointing to it. This means the object is no longer needed or accessible by the program.</a:t>
            </a:r>
          </a:p>
          <a:p>
            <a:pPr>
              <a:lnSpc>
                <a:spcPct val="100000"/>
              </a:lnSpc>
            </a:pPr>
            <a:r>
              <a:rPr lang="en-CA" sz="1200" b="1" dirty="0"/>
              <a:t>Garbage Collection</a:t>
            </a:r>
            <a:r>
              <a:rPr lang="en-CA" sz="1200" dirty="0"/>
              <a:t>:</a:t>
            </a:r>
          </a:p>
          <a:p>
            <a:pPr lvl="1">
              <a:lnSpc>
                <a:spcPct val="100000"/>
              </a:lnSpc>
              <a:spcBef>
                <a:spcPts val="0"/>
              </a:spcBef>
              <a:buFont typeface="Arial" panose="020B0604020202020204" pitchFamily="34" charset="0"/>
              <a:buChar char="•"/>
            </a:pPr>
            <a:r>
              <a:rPr lang="en-CA" sz="800" dirty="0"/>
              <a:t>Java has an automatic garbage collector that reclaims memory used by objects that are no longer reachable. This process helps in managing memory efficiently and avoiding memory leaks.</a:t>
            </a:r>
          </a:p>
          <a:p>
            <a:pPr>
              <a:lnSpc>
                <a:spcPct val="100000"/>
              </a:lnSpc>
              <a:buFont typeface="Arial" panose="020B0604020202020204" pitchFamily="34" charset="0"/>
              <a:buChar char="•"/>
            </a:pPr>
            <a:r>
              <a:rPr lang="en-CA" sz="1200" b="1" dirty="0"/>
              <a:t>Explicit Garbage Collection</a:t>
            </a:r>
            <a:r>
              <a:rPr lang="en-CA" sz="1200" dirty="0"/>
              <a:t>: </a:t>
            </a:r>
          </a:p>
          <a:p>
            <a:pPr lvl="1">
              <a:lnSpc>
                <a:spcPct val="100000"/>
              </a:lnSpc>
              <a:spcBef>
                <a:spcPts val="0"/>
              </a:spcBef>
              <a:buFont typeface="Arial" panose="020B0604020202020204" pitchFamily="34" charset="0"/>
              <a:buChar char="•"/>
            </a:pPr>
            <a:r>
              <a:rPr lang="en-CA" sz="800" dirty="0"/>
              <a:t>While Java performs garbage collection automatically, you can suggest to the JVM to perform garbage collection by calling </a:t>
            </a:r>
            <a:r>
              <a:rPr lang="en-CA" sz="800" dirty="0" err="1"/>
              <a:t>System.gc</a:t>
            </a:r>
            <a:r>
              <a:rPr lang="en-CA" sz="800" dirty="0"/>
              <a:t>(). However, this does not guarantee immediate garbage collection.</a:t>
            </a:r>
          </a:p>
          <a:p>
            <a:pPr>
              <a:lnSpc>
                <a:spcPct val="100000"/>
              </a:lnSpc>
            </a:pPr>
            <a:r>
              <a:rPr lang="en-CA" sz="1200" b="1" dirty="0"/>
              <a:t>Finalization</a:t>
            </a:r>
            <a:r>
              <a:rPr lang="en-CA" sz="1200" dirty="0"/>
              <a:t>:</a:t>
            </a:r>
          </a:p>
          <a:p>
            <a:pPr lvl="1">
              <a:lnSpc>
                <a:spcPct val="100000"/>
              </a:lnSpc>
              <a:spcBef>
                <a:spcPts val="0"/>
              </a:spcBef>
              <a:buFont typeface="Arial" panose="020B0604020202020204" pitchFamily="34" charset="0"/>
              <a:buChar char="•"/>
            </a:pPr>
            <a:r>
              <a:rPr lang="en-CA" sz="800" dirty="0"/>
              <a:t>Before an object is garbage collected, the finalize() method (if overridden) is called. This method can be used to release resources or perform cleanup operations.</a:t>
            </a:r>
          </a:p>
          <a:p>
            <a:r>
              <a:rPr lang="en-CA" sz="1200" b="1" dirty="0"/>
              <a:t>Destruction</a:t>
            </a:r>
            <a:r>
              <a:rPr lang="en-CA" sz="1200" dirty="0"/>
              <a:t>:</a:t>
            </a:r>
          </a:p>
          <a:p>
            <a:pPr lvl="1">
              <a:buFont typeface="Arial" panose="020B0604020202020204" pitchFamily="34" charset="0"/>
              <a:buChar char="•"/>
            </a:pPr>
            <a:r>
              <a:rPr lang="en-CA" sz="800" dirty="0"/>
              <a:t>After an object is no longer reachable and garbage collected, the memory allocated for the object is reclaimed. This marks the end of the object’s lifecycle.</a:t>
            </a:r>
          </a:p>
          <a:p>
            <a:pPr>
              <a:lnSpc>
                <a:spcPct val="100000"/>
              </a:lnSpc>
              <a:buFont typeface="Arial" panose="020B0604020202020204" pitchFamily="34" charset="0"/>
              <a:buChar char="•"/>
            </a:pPr>
            <a:endParaRPr lang="en-CA" sz="1200" dirty="0"/>
          </a:p>
          <a:p>
            <a:endParaRPr lang="en-US" sz="1200" dirty="0"/>
          </a:p>
        </p:txBody>
      </p:sp>
    </p:spTree>
    <p:extLst>
      <p:ext uri="{BB962C8B-B14F-4D97-AF65-F5344CB8AC3E}">
        <p14:creationId xmlns:p14="http://schemas.microsoft.com/office/powerpoint/2010/main" val="1000867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4D20-E0D7-2AD9-579A-B0BA39AE5560}"/>
              </a:ext>
            </a:extLst>
          </p:cNvPr>
          <p:cNvSpPr>
            <a:spLocks noGrp="1"/>
          </p:cNvSpPr>
          <p:nvPr>
            <p:ph type="title"/>
          </p:nvPr>
        </p:nvSpPr>
        <p:spPr/>
        <p:txBody>
          <a:bodyPr/>
          <a:lstStyle/>
          <a:p>
            <a:r>
              <a:rPr lang="en-US" dirty="0"/>
              <a:t>Memory Leakage</a:t>
            </a:r>
          </a:p>
        </p:txBody>
      </p:sp>
      <p:sp>
        <p:nvSpPr>
          <p:cNvPr id="3" name="Text Placeholder 2">
            <a:extLst>
              <a:ext uri="{FF2B5EF4-FFF2-40B4-BE49-F238E27FC236}">
                <a16:creationId xmlns:a16="http://schemas.microsoft.com/office/drawing/2014/main" id="{273B530A-0676-5571-C528-C7151E1D725F}"/>
              </a:ext>
            </a:extLst>
          </p:cNvPr>
          <p:cNvSpPr>
            <a:spLocks noGrp="1"/>
          </p:cNvSpPr>
          <p:nvPr>
            <p:ph type="body" idx="1"/>
          </p:nvPr>
        </p:nvSpPr>
        <p:spPr/>
        <p:txBody>
          <a:bodyPr/>
          <a:lstStyle/>
          <a:p>
            <a:r>
              <a:rPr lang="en-CA" dirty="0"/>
              <a:t>Memory leaks can be a significant issue in software development, particularly in Java applications. </a:t>
            </a:r>
          </a:p>
          <a:p>
            <a:r>
              <a:rPr lang="en-CA" dirty="0"/>
              <a:t>They occur when objects are no longer needed but are still referenced, preventing the garbage collector from reclaiming their memory. </a:t>
            </a:r>
          </a:p>
          <a:p>
            <a:r>
              <a:rPr lang="en-CA" dirty="0"/>
              <a:t>This can lead to excessive memory consumption and degraded performance over time. </a:t>
            </a:r>
            <a:endParaRPr lang="en-US" dirty="0"/>
          </a:p>
        </p:txBody>
      </p:sp>
    </p:spTree>
    <p:extLst>
      <p:ext uri="{BB962C8B-B14F-4D97-AF65-F5344CB8AC3E}">
        <p14:creationId xmlns:p14="http://schemas.microsoft.com/office/powerpoint/2010/main" val="3692776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DEB8C-7740-1800-1E3B-D6AE73FFE240}"/>
              </a:ext>
            </a:extLst>
          </p:cNvPr>
          <p:cNvSpPr>
            <a:spLocks noGrp="1"/>
          </p:cNvSpPr>
          <p:nvPr>
            <p:ph type="title"/>
          </p:nvPr>
        </p:nvSpPr>
        <p:spPr/>
        <p:txBody>
          <a:bodyPr/>
          <a:lstStyle/>
          <a:p>
            <a:r>
              <a:rPr lang="en-US" dirty="0"/>
              <a:t>Common Cause – Memory Leaks</a:t>
            </a:r>
          </a:p>
        </p:txBody>
      </p:sp>
      <p:sp>
        <p:nvSpPr>
          <p:cNvPr id="3" name="Text Placeholder 2">
            <a:extLst>
              <a:ext uri="{FF2B5EF4-FFF2-40B4-BE49-F238E27FC236}">
                <a16:creationId xmlns:a16="http://schemas.microsoft.com/office/drawing/2014/main" id="{922A0124-9D7C-2805-5BCE-7192E104CC48}"/>
              </a:ext>
            </a:extLst>
          </p:cNvPr>
          <p:cNvSpPr>
            <a:spLocks noGrp="1"/>
          </p:cNvSpPr>
          <p:nvPr>
            <p:ph type="body" idx="1"/>
          </p:nvPr>
        </p:nvSpPr>
        <p:spPr/>
        <p:txBody>
          <a:bodyPr/>
          <a:lstStyle/>
          <a:p>
            <a:r>
              <a:rPr lang="en-CA" b="1" dirty="0"/>
              <a:t>Unintentional Object Retention</a:t>
            </a:r>
            <a:r>
              <a:rPr lang="en-CA" dirty="0"/>
              <a:t>:</a:t>
            </a:r>
            <a:endParaRPr lang="en-US" dirty="0"/>
          </a:p>
          <a:p>
            <a:r>
              <a:rPr lang="en-CA" dirty="0"/>
              <a:t>Improper Use of Caches</a:t>
            </a:r>
            <a:endParaRPr lang="en-US" dirty="0"/>
          </a:p>
          <a:p>
            <a:r>
              <a:rPr lang="en-CA" dirty="0"/>
              <a:t>Thread Leak</a:t>
            </a:r>
            <a:r>
              <a:rPr lang="en-US" dirty="0"/>
              <a:t> </a:t>
            </a:r>
          </a:p>
          <a:p>
            <a:pPr lvl="1"/>
            <a:r>
              <a:rPr lang="en-CA" dirty="0"/>
              <a:t>Threads that are not properly managed or terminated can hold onto memory.</a:t>
            </a:r>
          </a:p>
        </p:txBody>
      </p:sp>
    </p:spTree>
    <p:extLst>
      <p:ext uri="{BB962C8B-B14F-4D97-AF65-F5344CB8AC3E}">
        <p14:creationId xmlns:p14="http://schemas.microsoft.com/office/powerpoint/2010/main" val="17561572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547A-1A7C-3D24-3484-24FD719786F2}"/>
              </a:ext>
            </a:extLst>
          </p:cNvPr>
          <p:cNvSpPr>
            <a:spLocks noGrp="1"/>
          </p:cNvSpPr>
          <p:nvPr>
            <p:ph type="title"/>
          </p:nvPr>
        </p:nvSpPr>
        <p:spPr/>
        <p:txBody>
          <a:bodyPr/>
          <a:lstStyle/>
          <a:p>
            <a:r>
              <a:rPr lang="en-US" dirty="0"/>
              <a:t>Memory Leakage - Tool for Analysis</a:t>
            </a:r>
          </a:p>
        </p:txBody>
      </p:sp>
      <p:sp>
        <p:nvSpPr>
          <p:cNvPr id="3" name="Text Placeholder 2">
            <a:extLst>
              <a:ext uri="{FF2B5EF4-FFF2-40B4-BE49-F238E27FC236}">
                <a16:creationId xmlns:a16="http://schemas.microsoft.com/office/drawing/2014/main" id="{3524275B-35EF-F694-813C-FEE5B01657CA}"/>
              </a:ext>
            </a:extLst>
          </p:cNvPr>
          <p:cNvSpPr>
            <a:spLocks noGrp="1"/>
          </p:cNvSpPr>
          <p:nvPr>
            <p:ph type="body" idx="1"/>
          </p:nvPr>
        </p:nvSpPr>
        <p:spPr/>
        <p:txBody>
          <a:bodyPr/>
          <a:lstStyle/>
          <a:p>
            <a:r>
              <a:rPr lang="en-CA" b="1" dirty="0"/>
              <a:t>Eclipse Memory Analyzer Tool (MAT)</a:t>
            </a:r>
          </a:p>
          <a:p>
            <a:pPr lvl="1"/>
            <a:r>
              <a:rPr lang="en-CA" dirty="0"/>
              <a:t>Eclipse MAT is a powerful tool for analyzing Java heap dumps and identifying memory leaks.</a:t>
            </a:r>
          </a:p>
          <a:p>
            <a:r>
              <a:rPr lang="en-CA" dirty="0"/>
              <a:t>Features	</a:t>
            </a:r>
            <a:endParaRPr lang="en-CA" b="1" dirty="0"/>
          </a:p>
          <a:p>
            <a:pPr lvl="1"/>
            <a:r>
              <a:rPr lang="en-CA" b="1" dirty="0"/>
              <a:t>Leak Suspects Report</a:t>
            </a:r>
            <a:r>
              <a:rPr lang="en-CA" dirty="0"/>
              <a:t>: Provides insights into potential memory leaks and objects consuming the most memory.</a:t>
            </a:r>
          </a:p>
          <a:p>
            <a:pPr lvl="1"/>
            <a:r>
              <a:rPr lang="en-CA" b="1" dirty="0"/>
              <a:t>Object Query Language (OQL)</a:t>
            </a:r>
            <a:r>
              <a:rPr lang="en-CA" dirty="0"/>
              <a:t>: Allows custom queries to find specific objects or patterns.</a:t>
            </a:r>
            <a:endParaRPr lang="en-CA" b="1" dirty="0"/>
          </a:p>
          <a:p>
            <a:pPr lvl="1"/>
            <a:endParaRPr lang="en-US" dirty="0"/>
          </a:p>
        </p:txBody>
      </p:sp>
    </p:spTree>
    <p:extLst>
      <p:ext uri="{BB962C8B-B14F-4D97-AF65-F5344CB8AC3E}">
        <p14:creationId xmlns:p14="http://schemas.microsoft.com/office/powerpoint/2010/main" val="38064475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8A852-E339-D1B0-F4B9-ED35202F070B}"/>
              </a:ext>
            </a:extLst>
          </p:cNvPr>
          <p:cNvSpPr>
            <a:spLocks noGrp="1"/>
          </p:cNvSpPr>
          <p:nvPr>
            <p:ph type="title"/>
          </p:nvPr>
        </p:nvSpPr>
        <p:spPr/>
        <p:txBody>
          <a:bodyPr/>
          <a:lstStyle/>
          <a:p>
            <a:r>
              <a:rPr lang="en-US" dirty="0"/>
              <a:t>Memory Leakage tool- </a:t>
            </a:r>
            <a:r>
              <a:rPr lang="en-CA" b="1" dirty="0" err="1"/>
              <a:t>VisualVM</a:t>
            </a:r>
            <a:endParaRPr lang="en-US" dirty="0"/>
          </a:p>
        </p:txBody>
      </p:sp>
      <p:sp>
        <p:nvSpPr>
          <p:cNvPr id="3" name="Text Placeholder 2">
            <a:extLst>
              <a:ext uri="{FF2B5EF4-FFF2-40B4-BE49-F238E27FC236}">
                <a16:creationId xmlns:a16="http://schemas.microsoft.com/office/drawing/2014/main" id="{477925C4-0CB8-E26C-F9C3-FA0887198A90}"/>
              </a:ext>
            </a:extLst>
          </p:cNvPr>
          <p:cNvSpPr>
            <a:spLocks noGrp="1"/>
          </p:cNvSpPr>
          <p:nvPr>
            <p:ph type="body" idx="1"/>
          </p:nvPr>
        </p:nvSpPr>
        <p:spPr/>
        <p:txBody>
          <a:bodyPr/>
          <a:lstStyle/>
          <a:p>
            <a:r>
              <a:rPr lang="en-CA" b="1" dirty="0" err="1"/>
              <a:t>VisualVM</a:t>
            </a:r>
            <a:r>
              <a:rPr lang="en-CA" b="1" dirty="0"/>
              <a:t> </a:t>
            </a:r>
            <a:r>
              <a:rPr lang="en-CA" dirty="0"/>
              <a:t>is a tool that provides profiling and monitoring capabilities for Java applications.</a:t>
            </a:r>
            <a:endParaRPr lang="en-CA" b="1" dirty="0"/>
          </a:p>
          <a:p>
            <a:pPr lvl="1">
              <a:buFont typeface="Arial" panose="020B0604020202020204" pitchFamily="34" charset="0"/>
              <a:buChar char="•"/>
            </a:pPr>
            <a:r>
              <a:rPr lang="en-CA" b="1" dirty="0"/>
              <a:t>Heap Dump Analysis</a:t>
            </a:r>
            <a:r>
              <a:rPr lang="en-CA" dirty="0"/>
              <a:t>: Allows capturing and analyzing heap dumps to find memory leaks.</a:t>
            </a:r>
          </a:p>
          <a:p>
            <a:pPr lvl="1">
              <a:buFont typeface="Arial" panose="020B0604020202020204" pitchFamily="34" charset="0"/>
              <a:buChar char="•"/>
            </a:pPr>
            <a:r>
              <a:rPr lang="en-CA" b="1" dirty="0"/>
              <a:t>Memory Profiling</a:t>
            </a:r>
            <a:r>
              <a:rPr lang="en-CA" dirty="0"/>
              <a:t>: Monitors memory usage in real-time, providing insights into memory allocation and garbage collection.</a:t>
            </a:r>
          </a:p>
          <a:p>
            <a:pPr lvl="1">
              <a:buFont typeface="Arial" panose="020B0604020202020204" pitchFamily="34" charset="0"/>
              <a:buChar char="•"/>
            </a:pPr>
            <a:r>
              <a:rPr lang="en-CA" b="1" dirty="0"/>
              <a:t>Thread Monitoring</a:t>
            </a:r>
            <a:r>
              <a:rPr lang="en-CA" dirty="0"/>
              <a:t>: Helps in identifying thread-related issues that might contribute to memory leaks.</a:t>
            </a:r>
          </a:p>
          <a:p>
            <a:endParaRPr lang="en-US" dirty="0"/>
          </a:p>
        </p:txBody>
      </p:sp>
    </p:spTree>
    <p:extLst>
      <p:ext uri="{BB962C8B-B14F-4D97-AF65-F5344CB8AC3E}">
        <p14:creationId xmlns:p14="http://schemas.microsoft.com/office/powerpoint/2010/main" val="33750282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C6D0-726E-4FD2-6558-014458516D51}"/>
              </a:ext>
            </a:extLst>
          </p:cNvPr>
          <p:cNvSpPr>
            <a:spLocks noGrp="1"/>
          </p:cNvSpPr>
          <p:nvPr>
            <p:ph type="title"/>
          </p:nvPr>
        </p:nvSpPr>
        <p:spPr/>
        <p:txBody>
          <a:bodyPr/>
          <a:lstStyle/>
          <a:p>
            <a:r>
              <a:rPr lang="en-US" dirty="0"/>
              <a:t>Garbage Collection</a:t>
            </a:r>
          </a:p>
        </p:txBody>
      </p:sp>
      <p:sp>
        <p:nvSpPr>
          <p:cNvPr id="3" name="Text Placeholder 2">
            <a:extLst>
              <a:ext uri="{FF2B5EF4-FFF2-40B4-BE49-F238E27FC236}">
                <a16:creationId xmlns:a16="http://schemas.microsoft.com/office/drawing/2014/main" id="{34C8270C-EBC6-7C08-5269-8D68F34BEEA0}"/>
              </a:ext>
            </a:extLst>
          </p:cNvPr>
          <p:cNvSpPr>
            <a:spLocks noGrp="1"/>
          </p:cNvSpPr>
          <p:nvPr>
            <p:ph type="body" idx="1"/>
          </p:nvPr>
        </p:nvSpPr>
        <p:spPr/>
        <p:txBody>
          <a:bodyPr/>
          <a:lstStyle/>
          <a:p>
            <a:r>
              <a:rPr lang="en-CA" b="0" i="0" dirty="0">
                <a:solidFill>
                  <a:srgbClr val="273239"/>
                </a:solidFill>
                <a:effectLst/>
                <a:highlight>
                  <a:srgbClr val="FFFFFF"/>
                </a:highlight>
                <a:latin typeface="Nunito" pitchFamily="2" charset="77"/>
              </a:rPr>
              <a:t>Garbage collection in Java is the process by which Java programs perform automatic memory management. Java programs compile to bytecode that can be run on a Java Virtual Machine, or JVM for short. When Java programs run on the JVM, objects are created on the heap, which is a portion of memory dedicated to the program. Eventually, some objects will no longer be needed. The garbage collector finds these unused objects and deletes them to free up memory.</a:t>
            </a:r>
            <a:endParaRPr lang="en-US" dirty="0"/>
          </a:p>
        </p:txBody>
      </p:sp>
    </p:spTree>
    <p:extLst>
      <p:ext uri="{BB962C8B-B14F-4D97-AF65-F5344CB8AC3E}">
        <p14:creationId xmlns:p14="http://schemas.microsoft.com/office/powerpoint/2010/main" val="733059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187A0-F95F-0CE3-200F-9FBCE7FA340C}"/>
              </a:ext>
            </a:extLst>
          </p:cNvPr>
          <p:cNvSpPr>
            <a:spLocks noGrp="1"/>
          </p:cNvSpPr>
          <p:nvPr>
            <p:ph type="title"/>
          </p:nvPr>
        </p:nvSpPr>
        <p:spPr/>
        <p:txBody>
          <a:bodyPr/>
          <a:lstStyle/>
          <a:p>
            <a:r>
              <a:rPr lang="en-US" dirty="0"/>
              <a:t>JVM Architecture</a:t>
            </a:r>
          </a:p>
        </p:txBody>
      </p:sp>
      <p:pic>
        <p:nvPicPr>
          <p:cNvPr id="8" name="Picture 7">
            <a:extLst>
              <a:ext uri="{FF2B5EF4-FFF2-40B4-BE49-F238E27FC236}">
                <a16:creationId xmlns:a16="http://schemas.microsoft.com/office/drawing/2014/main" id="{BB766A3E-C2A6-E15B-5DFE-2CD8BEF3CDD0}"/>
              </a:ext>
            </a:extLst>
          </p:cNvPr>
          <p:cNvPicPr>
            <a:picLocks noChangeAspect="1"/>
          </p:cNvPicPr>
          <p:nvPr/>
        </p:nvPicPr>
        <p:blipFill>
          <a:blip r:embed="rId3"/>
          <a:stretch>
            <a:fillRect/>
          </a:stretch>
        </p:blipFill>
        <p:spPr>
          <a:xfrm>
            <a:off x="1280159" y="1088409"/>
            <a:ext cx="5654078" cy="3669135"/>
          </a:xfrm>
          <a:prstGeom prst="rect">
            <a:avLst/>
          </a:prstGeom>
        </p:spPr>
      </p:pic>
    </p:spTree>
    <p:extLst>
      <p:ext uri="{BB962C8B-B14F-4D97-AF65-F5344CB8AC3E}">
        <p14:creationId xmlns:p14="http://schemas.microsoft.com/office/powerpoint/2010/main" val="9529399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F0578-8B18-2AA5-100A-347FB97978C8}"/>
              </a:ext>
            </a:extLst>
          </p:cNvPr>
          <p:cNvSpPr>
            <a:spLocks noGrp="1"/>
          </p:cNvSpPr>
          <p:nvPr>
            <p:ph type="title"/>
          </p:nvPr>
        </p:nvSpPr>
        <p:spPr/>
        <p:txBody>
          <a:bodyPr/>
          <a:lstStyle/>
          <a:p>
            <a:r>
              <a:rPr lang="en-US" dirty="0"/>
              <a:t>How GC Works?</a:t>
            </a:r>
          </a:p>
        </p:txBody>
      </p:sp>
      <p:sp>
        <p:nvSpPr>
          <p:cNvPr id="3" name="Text Placeholder 2">
            <a:extLst>
              <a:ext uri="{FF2B5EF4-FFF2-40B4-BE49-F238E27FC236}">
                <a16:creationId xmlns:a16="http://schemas.microsoft.com/office/drawing/2014/main" id="{2DC8C80A-AE94-9681-56D2-763B37D90361}"/>
              </a:ext>
            </a:extLst>
          </p:cNvPr>
          <p:cNvSpPr>
            <a:spLocks noGrp="1"/>
          </p:cNvSpPr>
          <p:nvPr>
            <p:ph type="body" idx="1"/>
          </p:nvPr>
        </p:nvSpPr>
        <p:spPr/>
        <p:txBody>
          <a:bodyPr/>
          <a:lstStyle/>
          <a:p>
            <a:r>
              <a:rPr lang="en-CA" b="0" i="0" dirty="0">
                <a:solidFill>
                  <a:srgbClr val="273239"/>
                </a:solidFill>
                <a:effectLst/>
                <a:highlight>
                  <a:srgbClr val="FFFFFF"/>
                </a:highlight>
                <a:latin typeface="Nunito" pitchFamily="2" charset="77"/>
              </a:rPr>
              <a:t>Java garbage collection is an automatic process. Automatic garbage collection is the process of looking at heap memory, identifying which objects are in use and which are not, and deleting the unused objects.</a:t>
            </a:r>
          </a:p>
          <a:p>
            <a:r>
              <a:rPr lang="en-CA" b="0" i="0" dirty="0">
                <a:solidFill>
                  <a:srgbClr val="273239"/>
                </a:solidFill>
                <a:effectLst/>
                <a:highlight>
                  <a:srgbClr val="FFFFFF"/>
                </a:highlight>
                <a:latin typeface="Nunito" pitchFamily="2" charset="77"/>
              </a:rPr>
              <a:t> An in-use object, or a referenced object, means that some part of your program still maintains a pointer to that object. </a:t>
            </a:r>
          </a:p>
          <a:p>
            <a:r>
              <a:rPr lang="en-CA" b="0" i="0" dirty="0">
                <a:solidFill>
                  <a:srgbClr val="273239"/>
                </a:solidFill>
                <a:effectLst/>
                <a:highlight>
                  <a:srgbClr val="FFFFFF"/>
                </a:highlight>
                <a:latin typeface="Nunito" pitchFamily="2" charset="77"/>
              </a:rPr>
              <a:t>An unused or unreferenced object is no longer referenced by any part of your program. So the memory used by an unreferenced object can be reclaimed.</a:t>
            </a:r>
          </a:p>
          <a:p>
            <a:r>
              <a:rPr lang="en-CA" b="0" i="0" dirty="0">
                <a:solidFill>
                  <a:srgbClr val="273239"/>
                </a:solidFill>
                <a:effectLst/>
                <a:highlight>
                  <a:srgbClr val="FFFFFF"/>
                </a:highlight>
                <a:latin typeface="Nunito" pitchFamily="2" charset="77"/>
              </a:rPr>
              <a:t> The programmer does not need to mark objects to be deleted explicitly. The garbage collection implementation lives in the JVM. </a:t>
            </a:r>
            <a:endParaRPr lang="en-US" dirty="0"/>
          </a:p>
        </p:txBody>
      </p:sp>
    </p:spTree>
    <p:extLst>
      <p:ext uri="{BB962C8B-B14F-4D97-AF65-F5344CB8AC3E}">
        <p14:creationId xmlns:p14="http://schemas.microsoft.com/office/powerpoint/2010/main" val="792315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2D85-C643-E11E-59DB-22336A148D20}"/>
              </a:ext>
            </a:extLst>
          </p:cNvPr>
          <p:cNvSpPr>
            <a:spLocks noGrp="1"/>
          </p:cNvSpPr>
          <p:nvPr>
            <p:ph type="title"/>
          </p:nvPr>
        </p:nvSpPr>
        <p:spPr/>
        <p:txBody>
          <a:bodyPr/>
          <a:lstStyle/>
          <a:p>
            <a:r>
              <a:rPr lang="en-US" dirty="0"/>
              <a:t>Ways for GC?</a:t>
            </a:r>
          </a:p>
        </p:txBody>
      </p:sp>
      <p:sp>
        <p:nvSpPr>
          <p:cNvPr id="3" name="Text Placeholder 2">
            <a:extLst>
              <a:ext uri="{FF2B5EF4-FFF2-40B4-BE49-F238E27FC236}">
                <a16:creationId xmlns:a16="http://schemas.microsoft.com/office/drawing/2014/main" id="{2C9F5328-E0EA-5C7A-018B-76E7381733CA}"/>
              </a:ext>
            </a:extLst>
          </p:cNvPr>
          <p:cNvSpPr>
            <a:spLocks noGrp="1"/>
          </p:cNvSpPr>
          <p:nvPr>
            <p:ph type="body" idx="1"/>
          </p:nvPr>
        </p:nvSpPr>
        <p:spPr/>
        <p:txBody>
          <a:bodyPr/>
          <a:lstStyle/>
          <a:p>
            <a:pPr algn="l" fontAlgn="base">
              <a:buFont typeface="+mj-lt"/>
              <a:buAutoNum type="arabicPeriod"/>
            </a:pPr>
            <a:r>
              <a:rPr lang="en-CA" b="1" i="0" dirty="0">
                <a:solidFill>
                  <a:srgbClr val="273239"/>
                </a:solidFill>
                <a:effectLst/>
                <a:highlight>
                  <a:srgbClr val="FFFFFF"/>
                </a:highlight>
                <a:latin typeface="Nunito" pitchFamily="2" charset="77"/>
              </a:rPr>
              <a:t>Using </a:t>
            </a:r>
            <a:r>
              <a:rPr lang="en-CA" b="1" i="1" dirty="0" err="1">
                <a:solidFill>
                  <a:srgbClr val="273239"/>
                </a:solidFill>
                <a:effectLst/>
                <a:highlight>
                  <a:srgbClr val="FFFFFF"/>
                </a:highlight>
                <a:latin typeface="Nunito" pitchFamily="2" charset="77"/>
              </a:rPr>
              <a:t>System.gc</a:t>
            </a:r>
            <a:r>
              <a:rPr lang="en-CA" b="1" i="1" dirty="0">
                <a:solidFill>
                  <a:srgbClr val="273239"/>
                </a:solidFill>
                <a:effectLst/>
                <a:highlight>
                  <a:srgbClr val="FFFFFF"/>
                </a:highlight>
                <a:latin typeface="Nunito" pitchFamily="2" charset="77"/>
              </a:rPr>
              <a:t>()</a:t>
            </a:r>
            <a:r>
              <a:rPr lang="en-CA" b="1" i="0" dirty="0">
                <a:solidFill>
                  <a:srgbClr val="273239"/>
                </a:solidFill>
                <a:effectLst/>
                <a:highlight>
                  <a:srgbClr val="FFFFFF"/>
                </a:highlight>
                <a:latin typeface="Nunito" pitchFamily="2" charset="77"/>
              </a:rPr>
              <a:t> method:</a:t>
            </a:r>
            <a:r>
              <a:rPr lang="en-CA" b="0" i="0" dirty="0">
                <a:solidFill>
                  <a:srgbClr val="273239"/>
                </a:solidFill>
                <a:effectLst/>
                <a:highlight>
                  <a:srgbClr val="FFFFFF"/>
                </a:highlight>
                <a:latin typeface="Nunito" pitchFamily="2" charset="77"/>
              </a:rPr>
              <a:t> System class contain static method </a:t>
            </a:r>
            <a:r>
              <a:rPr lang="en-CA" b="0" i="1" dirty="0" err="1">
                <a:solidFill>
                  <a:srgbClr val="273239"/>
                </a:solidFill>
                <a:effectLst/>
                <a:highlight>
                  <a:srgbClr val="FFFFFF"/>
                </a:highlight>
                <a:latin typeface="Nunito" pitchFamily="2" charset="77"/>
              </a:rPr>
              <a:t>gc</a:t>
            </a:r>
            <a:r>
              <a:rPr lang="en-CA" b="0" i="1" dirty="0">
                <a:solidFill>
                  <a:srgbClr val="273239"/>
                </a:solidFill>
                <a:effectLst/>
                <a:highlight>
                  <a:srgbClr val="FFFFFF"/>
                </a:highlight>
                <a:latin typeface="Nunito" pitchFamily="2" charset="77"/>
              </a:rPr>
              <a:t>()</a:t>
            </a:r>
            <a:r>
              <a:rPr lang="en-CA" b="0" i="0" dirty="0">
                <a:solidFill>
                  <a:srgbClr val="273239"/>
                </a:solidFill>
                <a:effectLst/>
                <a:highlight>
                  <a:srgbClr val="FFFFFF"/>
                </a:highlight>
                <a:latin typeface="Nunito" pitchFamily="2" charset="77"/>
              </a:rPr>
              <a:t> for requesting JVM to run Garbage Collector.</a:t>
            </a:r>
          </a:p>
          <a:p>
            <a:pPr algn="l" fontAlgn="base">
              <a:buFont typeface="+mj-lt"/>
              <a:buAutoNum type="arabicPeriod"/>
            </a:pPr>
            <a:r>
              <a:rPr lang="en-CA" b="1" i="0" dirty="0">
                <a:solidFill>
                  <a:srgbClr val="273239"/>
                </a:solidFill>
                <a:effectLst/>
                <a:highlight>
                  <a:srgbClr val="FFFFFF"/>
                </a:highlight>
                <a:latin typeface="Nunito" pitchFamily="2" charset="77"/>
              </a:rPr>
              <a:t>Using </a:t>
            </a:r>
            <a:r>
              <a:rPr lang="en-CA" b="1" i="1" dirty="0" err="1">
                <a:solidFill>
                  <a:srgbClr val="273239"/>
                </a:solidFill>
                <a:effectLst/>
                <a:highlight>
                  <a:srgbClr val="FFFFFF"/>
                </a:highlight>
                <a:latin typeface="Nunito" pitchFamily="2" charset="77"/>
              </a:rPr>
              <a:t>Runtime.getRuntime</a:t>
            </a:r>
            <a:r>
              <a:rPr lang="en-CA" b="1" i="1" dirty="0">
                <a:solidFill>
                  <a:srgbClr val="273239"/>
                </a:solidFill>
                <a:effectLst/>
                <a:highlight>
                  <a:srgbClr val="FFFFFF"/>
                </a:highlight>
                <a:latin typeface="Nunito" pitchFamily="2" charset="77"/>
              </a:rPr>
              <a:t>().</a:t>
            </a:r>
            <a:r>
              <a:rPr lang="en-CA" b="1" i="1" dirty="0" err="1">
                <a:solidFill>
                  <a:srgbClr val="273239"/>
                </a:solidFill>
                <a:effectLst/>
                <a:highlight>
                  <a:srgbClr val="FFFFFF"/>
                </a:highlight>
                <a:latin typeface="Nunito" pitchFamily="2" charset="77"/>
              </a:rPr>
              <a:t>gc</a:t>
            </a:r>
            <a:r>
              <a:rPr lang="en-CA" b="1" i="1" dirty="0">
                <a:solidFill>
                  <a:srgbClr val="273239"/>
                </a:solidFill>
                <a:effectLst/>
                <a:highlight>
                  <a:srgbClr val="FFFFFF"/>
                </a:highlight>
                <a:latin typeface="Nunito" pitchFamily="2" charset="77"/>
              </a:rPr>
              <a:t>()</a:t>
            </a:r>
            <a:r>
              <a:rPr lang="en-CA" b="1" i="0" dirty="0">
                <a:solidFill>
                  <a:srgbClr val="273239"/>
                </a:solidFill>
                <a:effectLst/>
                <a:highlight>
                  <a:srgbClr val="FFFFFF"/>
                </a:highlight>
                <a:latin typeface="Nunito" pitchFamily="2" charset="77"/>
              </a:rPr>
              <a:t> method:</a:t>
            </a:r>
            <a:r>
              <a:rPr lang="en-CA" b="0" i="0" dirty="0">
                <a:solidFill>
                  <a:srgbClr val="273239"/>
                </a:solidFill>
                <a:effectLst/>
                <a:highlight>
                  <a:srgbClr val="FFFFFF"/>
                </a:highlight>
                <a:latin typeface="Nunito" pitchFamily="2" charset="77"/>
              </a:rPr>
              <a:t> </a:t>
            </a:r>
            <a:r>
              <a:rPr lang="en-CA" b="0" i="0" u="sng" dirty="0">
                <a:solidFill>
                  <a:srgbClr val="273239"/>
                </a:solidFill>
                <a:effectLst/>
                <a:highlight>
                  <a:srgbClr val="FFFFFF"/>
                </a:highlight>
                <a:latin typeface="Nunito" pitchFamily="2" charset="77"/>
                <a:hlinkClick r:id="rId2"/>
              </a:rPr>
              <a:t>Runtime class</a:t>
            </a:r>
            <a:r>
              <a:rPr lang="en-CA" b="0" i="0" dirty="0">
                <a:solidFill>
                  <a:srgbClr val="273239"/>
                </a:solidFill>
                <a:effectLst/>
                <a:highlight>
                  <a:srgbClr val="FFFFFF"/>
                </a:highlight>
                <a:latin typeface="Nunito" pitchFamily="2" charset="77"/>
              </a:rPr>
              <a:t> allows the application to interface with the JVM in which the application is running. Hence by using its </a:t>
            </a:r>
            <a:r>
              <a:rPr lang="en-CA" b="0" i="0" dirty="0" err="1">
                <a:solidFill>
                  <a:srgbClr val="273239"/>
                </a:solidFill>
                <a:effectLst/>
                <a:highlight>
                  <a:srgbClr val="FFFFFF"/>
                </a:highlight>
                <a:latin typeface="Nunito" pitchFamily="2" charset="77"/>
              </a:rPr>
              <a:t>gc</a:t>
            </a:r>
            <a:r>
              <a:rPr lang="en-CA" b="0" i="0" dirty="0">
                <a:solidFill>
                  <a:srgbClr val="273239"/>
                </a:solidFill>
                <a:effectLst/>
                <a:highlight>
                  <a:srgbClr val="FFFFFF"/>
                </a:highlight>
                <a:latin typeface="Nunito" pitchFamily="2" charset="77"/>
              </a:rPr>
              <a:t>() method, we can request JVM to run Garbage Collector.</a:t>
            </a:r>
          </a:p>
          <a:p>
            <a:endParaRPr lang="en-US" dirty="0"/>
          </a:p>
        </p:txBody>
      </p:sp>
    </p:spTree>
    <p:extLst>
      <p:ext uri="{BB962C8B-B14F-4D97-AF65-F5344CB8AC3E}">
        <p14:creationId xmlns:p14="http://schemas.microsoft.com/office/powerpoint/2010/main" val="5974972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426A6-618D-5284-909B-9DA53B0806F7}"/>
              </a:ext>
            </a:extLst>
          </p:cNvPr>
          <p:cNvSpPr>
            <a:spLocks noGrp="1"/>
          </p:cNvSpPr>
          <p:nvPr>
            <p:ph type="title"/>
          </p:nvPr>
        </p:nvSpPr>
        <p:spPr/>
        <p:txBody>
          <a:bodyPr/>
          <a:lstStyle/>
          <a:p>
            <a:r>
              <a:rPr lang="en-CA" dirty="0"/>
              <a:t>protected void finalize() throws Throwable</a:t>
            </a:r>
            <a:endParaRPr lang="en-US" dirty="0"/>
          </a:p>
        </p:txBody>
      </p:sp>
      <p:sp>
        <p:nvSpPr>
          <p:cNvPr id="3" name="Text Placeholder 2">
            <a:extLst>
              <a:ext uri="{FF2B5EF4-FFF2-40B4-BE49-F238E27FC236}">
                <a16:creationId xmlns:a16="http://schemas.microsoft.com/office/drawing/2014/main" id="{956386B1-B504-2400-2036-4CC8FEE9B101}"/>
              </a:ext>
            </a:extLst>
          </p:cNvPr>
          <p:cNvSpPr>
            <a:spLocks noGrp="1"/>
          </p:cNvSpPr>
          <p:nvPr>
            <p:ph type="body" idx="1"/>
          </p:nvPr>
        </p:nvSpPr>
        <p:spPr/>
        <p:txBody>
          <a:bodyPr/>
          <a:lstStyle/>
          <a:p>
            <a:pPr algn="l" fontAlgn="base">
              <a:buFont typeface="+mj-lt"/>
              <a:buAutoNum type="arabicPeriod"/>
            </a:pPr>
            <a:r>
              <a:rPr lang="en-CA" b="0" i="0" dirty="0">
                <a:solidFill>
                  <a:srgbClr val="273239"/>
                </a:solidFill>
                <a:effectLst/>
                <a:highlight>
                  <a:srgbClr val="FFFFFF"/>
                </a:highlight>
                <a:latin typeface="Nunito" pitchFamily="2" charset="77"/>
              </a:rPr>
              <a:t>The </a:t>
            </a:r>
            <a:r>
              <a:rPr lang="en-CA" b="0" i="1" dirty="0">
                <a:solidFill>
                  <a:srgbClr val="273239"/>
                </a:solidFill>
                <a:effectLst/>
                <a:highlight>
                  <a:srgbClr val="FFFFFF"/>
                </a:highlight>
                <a:latin typeface="Nunito" pitchFamily="2" charset="77"/>
              </a:rPr>
              <a:t>finalize() </a:t>
            </a:r>
            <a:r>
              <a:rPr lang="en-CA" b="0" i="0" dirty="0">
                <a:solidFill>
                  <a:srgbClr val="273239"/>
                </a:solidFill>
                <a:effectLst/>
                <a:highlight>
                  <a:srgbClr val="FFFFFF"/>
                </a:highlight>
                <a:latin typeface="Nunito" pitchFamily="2" charset="77"/>
              </a:rPr>
              <a:t>method is called by Garbage Collector, not JVM. However, Garbage Collector is one of the modules of JVM.</a:t>
            </a:r>
          </a:p>
          <a:p>
            <a:pPr algn="l" fontAlgn="base">
              <a:buFont typeface="+mj-lt"/>
              <a:buAutoNum type="arabicPeriod"/>
            </a:pPr>
            <a:r>
              <a:rPr lang="en-CA" b="0" i="0" dirty="0">
                <a:solidFill>
                  <a:srgbClr val="273239"/>
                </a:solidFill>
                <a:effectLst/>
                <a:highlight>
                  <a:srgbClr val="FFFFFF"/>
                </a:highlight>
                <a:latin typeface="Nunito" pitchFamily="2" charset="77"/>
              </a:rPr>
              <a:t>Object class </a:t>
            </a:r>
            <a:r>
              <a:rPr lang="en-CA" b="0" i="1" dirty="0">
                <a:solidFill>
                  <a:srgbClr val="273239"/>
                </a:solidFill>
                <a:effectLst/>
                <a:highlight>
                  <a:srgbClr val="FFFFFF"/>
                </a:highlight>
                <a:latin typeface="Nunito" pitchFamily="2" charset="77"/>
              </a:rPr>
              <a:t>finalize()</a:t>
            </a:r>
            <a:r>
              <a:rPr lang="en-CA" b="0" i="0" dirty="0">
                <a:solidFill>
                  <a:srgbClr val="273239"/>
                </a:solidFill>
                <a:effectLst/>
                <a:highlight>
                  <a:srgbClr val="FFFFFF"/>
                </a:highlight>
                <a:latin typeface="Nunito" pitchFamily="2" charset="77"/>
              </a:rPr>
              <a:t> method has an empty implementation. Thus, it is recommended to override the </a:t>
            </a:r>
            <a:r>
              <a:rPr lang="en-CA" b="0" i="1" dirty="0">
                <a:solidFill>
                  <a:srgbClr val="273239"/>
                </a:solidFill>
                <a:effectLst/>
                <a:highlight>
                  <a:srgbClr val="FFFFFF"/>
                </a:highlight>
                <a:latin typeface="Nunito" pitchFamily="2" charset="77"/>
              </a:rPr>
              <a:t>finalize()</a:t>
            </a:r>
            <a:r>
              <a:rPr lang="en-CA" b="0" i="0" dirty="0">
                <a:solidFill>
                  <a:srgbClr val="273239"/>
                </a:solidFill>
                <a:effectLst/>
                <a:highlight>
                  <a:srgbClr val="FFFFFF"/>
                </a:highlight>
                <a:latin typeface="Nunito" pitchFamily="2" charset="77"/>
              </a:rPr>
              <a:t> method to dispose of system resources or perform other cleanups.</a:t>
            </a:r>
          </a:p>
          <a:p>
            <a:pPr algn="l" fontAlgn="base">
              <a:buFont typeface="+mj-lt"/>
              <a:buAutoNum type="arabicPeriod"/>
            </a:pPr>
            <a:r>
              <a:rPr lang="en-CA" b="0" i="0" dirty="0">
                <a:solidFill>
                  <a:srgbClr val="273239"/>
                </a:solidFill>
                <a:effectLst/>
                <a:highlight>
                  <a:srgbClr val="FFFFFF"/>
                </a:highlight>
                <a:latin typeface="Nunito" pitchFamily="2" charset="77"/>
              </a:rPr>
              <a:t>The </a:t>
            </a:r>
            <a:r>
              <a:rPr lang="en-CA" b="0" i="1" dirty="0">
                <a:solidFill>
                  <a:srgbClr val="273239"/>
                </a:solidFill>
                <a:effectLst/>
                <a:highlight>
                  <a:srgbClr val="FFFFFF"/>
                </a:highlight>
                <a:latin typeface="Nunito" pitchFamily="2" charset="77"/>
              </a:rPr>
              <a:t>finalize() </a:t>
            </a:r>
            <a:r>
              <a:rPr lang="en-CA" b="0" i="0" dirty="0">
                <a:solidFill>
                  <a:srgbClr val="273239"/>
                </a:solidFill>
                <a:effectLst/>
                <a:highlight>
                  <a:srgbClr val="FFFFFF"/>
                </a:highlight>
                <a:latin typeface="Nunito" pitchFamily="2" charset="77"/>
              </a:rPr>
              <a:t>method is never invoked more than once for any object.</a:t>
            </a:r>
          </a:p>
          <a:p>
            <a:pPr algn="l" fontAlgn="base">
              <a:buFont typeface="+mj-lt"/>
              <a:buAutoNum type="arabicPeriod"/>
            </a:pPr>
            <a:r>
              <a:rPr lang="en-CA" b="0" i="0" dirty="0">
                <a:solidFill>
                  <a:srgbClr val="273239"/>
                </a:solidFill>
                <a:effectLst/>
                <a:highlight>
                  <a:srgbClr val="FFFFFF"/>
                </a:highlight>
                <a:latin typeface="Nunito" pitchFamily="2" charset="77"/>
              </a:rPr>
              <a:t>If an uncaught exception is thrown by the </a:t>
            </a:r>
            <a:r>
              <a:rPr lang="en-CA" b="0" i="1" dirty="0">
                <a:solidFill>
                  <a:srgbClr val="273239"/>
                </a:solidFill>
                <a:effectLst/>
                <a:highlight>
                  <a:srgbClr val="FFFFFF"/>
                </a:highlight>
                <a:latin typeface="Nunito" pitchFamily="2" charset="77"/>
              </a:rPr>
              <a:t>finalize()</a:t>
            </a:r>
            <a:r>
              <a:rPr lang="en-CA" b="0" i="0" dirty="0">
                <a:solidFill>
                  <a:srgbClr val="273239"/>
                </a:solidFill>
                <a:effectLst/>
                <a:highlight>
                  <a:srgbClr val="FFFFFF"/>
                </a:highlight>
                <a:latin typeface="Nunito" pitchFamily="2" charset="77"/>
              </a:rPr>
              <a:t> method, the exception is ignored, and the finalization of that object terminates.</a:t>
            </a:r>
          </a:p>
          <a:p>
            <a:endParaRPr lang="en-US" dirty="0"/>
          </a:p>
        </p:txBody>
      </p:sp>
    </p:spTree>
    <p:extLst>
      <p:ext uri="{BB962C8B-B14F-4D97-AF65-F5344CB8AC3E}">
        <p14:creationId xmlns:p14="http://schemas.microsoft.com/office/powerpoint/2010/main" val="18348067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AFDDA-137F-FA08-A6C7-296C03D7CF7A}"/>
              </a:ext>
            </a:extLst>
          </p:cNvPr>
          <p:cNvSpPr>
            <a:spLocks noGrp="1"/>
          </p:cNvSpPr>
          <p:nvPr>
            <p:ph type="title"/>
          </p:nvPr>
        </p:nvSpPr>
        <p:spPr/>
        <p:txBody>
          <a:bodyPr/>
          <a:lstStyle/>
          <a:p>
            <a:r>
              <a:rPr lang="en-US" dirty="0"/>
              <a:t>GC Algo</a:t>
            </a:r>
          </a:p>
        </p:txBody>
      </p:sp>
      <p:sp>
        <p:nvSpPr>
          <p:cNvPr id="3" name="Text Placeholder 2">
            <a:extLst>
              <a:ext uri="{FF2B5EF4-FFF2-40B4-BE49-F238E27FC236}">
                <a16:creationId xmlns:a16="http://schemas.microsoft.com/office/drawing/2014/main" id="{E36A1F7D-2AD9-7ACF-9F2D-FBD6947406AF}"/>
              </a:ext>
            </a:extLst>
          </p:cNvPr>
          <p:cNvSpPr>
            <a:spLocks noGrp="1"/>
          </p:cNvSpPr>
          <p:nvPr>
            <p:ph type="body" idx="1"/>
          </p:nvPr>
        </p:nvSpPr>
        <p:spPr/>
        <p:txBody>
          <a:bodyPr/>
          <a:lstStyle/>
          <a:p>
            <a:r>
              <a:rPr lang="en-CA" dirty="0"/>
              <a:t>1. Serial Garbage Collector</a:t>
            </a:r>
          </a:p>
          <a:p>
            <a:pPr lvl="1"/>
            <a:r>
              <a:rPr lang="en-CA" dirty="0"/>
              <a:t>Suitable for applications with small heaps and minimal concurrency requirements.</a:t>
            </a:r>
          </a:p>
          <a:p>
            <a:pPr lvl="1"/>
            <a:r>
              <a:rPr lang="en-CA" dirty="0"/>
              <a:t>Ideal for applications with small memory footprints or those running on single-core </a:t>
            </a:r>
            <a:r>
              <a:rPr lang="en-CA" dirty="0" err="1"/>
              <a:t>processors.Suitable</a:t>
            </a:r>
            <a:r>
              <a:rPr lang="en-CA" dirty="0"/>
              <a:t> for client applications where latency is not a critical concern</a:t>
            </a:r>
          </a:p>
          <a:p>
            <a:r>
              <a:rPr lang="en-CA" dirty="0"/>
              <a:t>2. Parallel Garbage Collector (Throughput Collector)</a:t>
            </a:r>
          </a:p>
          <a:p>
            <a:pPr lvl="1"/>
            <a:r>
              <a:rPr lang="en-CA" dirty="0"/>
              <a:t>The Parallel Garbage Collector aims to maximize throughput by using multiple threads for garbage collection.</a:t>
            </a:r>
          </a:p>
          <a:p>
            <a:pPr lvl="1"/>
            <a:r>
              <a:rPr lang="en-CA" dirty="0"/>
              <a:t>Suitable for server applications and applications where throughput is more important than minimizing pause </a:t>
            </a:r>
            <a:r>
              <a:rPr lang="en-CA" dirty="0" err="1"/>
              <a:t>times.Good</a:t>
            </a:r>
            <a:r>
              <a:rPr lang="en-CA" dirty="0"/>
              <a:t> for applications with large heaps and multi-core </a:t>
            </a:r>
            <a:r>
              <a:rPr lang="en-CA" dirty="0" err="1"/>
              <a:t>environmen</a:t>
            </a:r>
            <a:endParaRPr lang="en-US" dirty="0"/>
          </a:p>
        </p:txBody>
      </p:sp>
    </p:spTree>
    <p:extLst>
      <p:ext uri="{BB962C8B-B14F-4D97-AF65-F5344CB8AC3E}">
        <p14:creationId xmlns:p14="http://schemas.microsoft.com/office/powerpoint/2010/main" val="40118682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E036-AF0C-5F1B-0B13-274185CD5762}"/>
              </a:ext>
            </a:extLst>
          </p:cNvPr>
          <p:cNvSpPr>
            <a:spLocks noGrp="1"/>
          </p:cNvSpPr>
          <p:nvPr>
            <p:ph type="title"/>
          </p:nvPr>
        </p:nvSpPr>
        <p:spPr/>
        <p:txBody>
          <a:bodyPr/>
          <a:lstStyle/>
          <a:p>
            <a:r>
              <a:rPr lang="en-US" dirty="0"/>
              <a:t>GC Algo</a:t>
            </a:r>
          </a:p>
        </p:txBody>
      </p:sp>
      <p:sp>
        <p:nvSpPr>
          <p:cNvPr id="3" name="Text Placeholder 2">
            <a:extLst>
              <a:ext uri="{FF2B5EF4-FFF2-40B4-BE49-F238E27FC236}">
                <a16:creationId xmlns:a16="http://schemas.microsoft.com/office/drawing/2014/main" id="{2A89520A-9928-04F5-C5FB-7118127A22BA}"/>
              </a:ext>
            </a:extLst>
          </p:cNvPr>
          <p:cNvSpPr>
            <a:spLocks noGrp="1"/>
          </p:cNvSpPr>
          <p:nvPr>
            <p:ph type="body" idx="1"/>
          </p:nvPr>
        </p:nvSpPr>
        <p:spPr/>
        <p:txBody>
          <a:bodyPr/>
          <a:lstStyle/>
          <a:p>
            <a:r>
              <a:rPr lang="en-CA" dirty="0"/>
              <a:t>Concurrent Mark-Sweep (CMS) Garbage Collector</a:t>
            </a:r>
          </a:p>
          <a:p>
            <a:pPr lvl="1"/>
            <a:r>
              <a:rPr lang="en-CA" dirty="0"/>
              <a:t>The CMS Garbage Collector aims to minimize pause times by performing most of its work concurrently with the application threads.</a:t>
            </a:r>
          </a:p>
          <a:p>
            <a:pPr lvl="1"/>
            <a:r>
              <a:rPr lang="en-CA" dirty="0"/>
              <a:t>It uses multiple threads to perform garbage collection with minimal impact on application responsiveness.</a:t>
            </a:r>
          </a:p>
          <a:p>
            <a:pPr lvl="1"/>
            <a:r>
              <a:rPr lang="en-CA" dirty="0"/>
              <a:t>Suitable for applications that require low pause times and have moderate to large </a:t>
            </a:r>
            <a:r>
              <a:rPr lang="en-CA" dirty="0" err="1"/>
              <a:t>heaps.Good</a:t>
            </a:r>
            <a:r>
              <a:rPr lang="en-CA" dirty="0"/>
              <a:t> for applications where responsiveness is crucial, such as real-time systems or interactive applications.</a:t>
            </a:r>
            <a:endParaRPr lang="en-US" dirty="0"/>
          </a:p>
        </p:txBody>
      </p:sp>
    </p:spTree>
    <p:extLst>
      <p:ext uri="{BB962C8B-B14F-4D97-AF65-F5344CB8AC3E}">
        <p14:creationId xmlns:p14="http://schemas.microsoft.com/office/powerpoint/2010/main" val="35257108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30187-167E-424B-918F-FFFD8AF69425}"/>
              </a:ext>
            </a:extLst>
          </p:cNvPr>
          <p:cNvSpPr>
            <a:spLocks noGrp="1"/>
          </p:cNvSpPr>
          <p:nvPr>
            <p:ph type="title"/>
          </p:nvPr>
        </p:nvSpPr>
        <p:spPr/>
        <p:txBody>
          <a:bodyPr/>
          <a:lstStyle/>
          <a:p>
            <a:r>
              <a:rPr lang="en-US" dirty="0"/>
              <a:t>GC Algo</a:t>
            </a:r>
          </a:p>
        </p:txBody>
      </p:sp>
      <p:sp>
        <p:nvSpPr>
          <p:cNvPr id="3" name="Text Placeholder 2">
            <a:extLst>
              <a:ext uri="{FF2B5EF4-FFF2-40B4-BE49-F238E27FC236}">
                <a16:creationId xmlns:a16="http://schemas.microsoft.com/office/drawing/2014/main" id="{5AEE3A10-7F1A-3CC1-EA59-94552E14A1CA}"/>
              </a:ext>
            </a:extLst>
          </p:cNvPr>
          <p:cNvSpPr>
            <a:spLocks noGrp="1"/>
          </p:cNvSpPr>
          <p:nvPr>
            <p:ph type="body" idx="1"/>
          </p:nvPr>
        </p:nvSpPr>
        <p:spPr/>
        <p:txBody>
          <a:bodyPr/>
          <a:lstStyle/>
          <a:p>
            <a:r>
              <a:rPr lang="en-CA" dirty="0"/>
              <a:t>Garbage-First (G1) Garbage Collector</a:t>
            </a:r>
          </a:p>
          <a:p>
            <a:pPr lvl="1"/>
            <a:r>
              <a:rPr lang="en-CA" dirty="0"/>
              <a:t>The G1 Garbage Collector is designed to handle large heaps with predictable pause time </a:t>
            </a:r>
            <a:r>
              <a:rPr lang="en-CA" dirty="0" err="1"/>
              <a:t>goals.It</a:t>
            </a:r>
            <a:r>
              <a:rPr lang="en-CA" dirty="0"/>
              <a:t> divides the heap into regions and performs incremental garbage collection to balance pause times and throughput.</a:t>
            </a:r>
          </a:p>
          <a:p>
            <a:pPr lvl="1"/>
            <a:r>
              <a:rPr lang="en-CA" dirty="0"/>
              <a:t>Suitable for applications with large heaps and where predictable pause times are </a:t>
            </a:r>
            <a:r>
              <a:rPr lang="en-CA" dirty="0" err="1"/>
              <a:t>important.Good</a:t>
            </a:r>
            <a:r>
              <a:rPr lang="en-CA" dirty="0"/>
              <a:t> for applications requiring a balance between throughput and pause time.</a:t>
            </a:r>
            <a:endParaRPr lang="en-US" dirty="0"/>
          </a:p>
        </p:txBody>
      </p:sp>
    </p:spTree>
    <p:extLst>
      <p:ext uri="{BB962C8B-B14F-4D97-AF65-F5344CB8AC3E}">
        <p14:creationId xmlns:p14="http://schemas.microsoft.com/office/powerpoint/2010/main" val="28229684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4B8C-DAE9-DD0A-E9F6-7C5ED58CA49C}"/>
              </a:ext>
            </a:extLst>
          </p:cNvPr>
          <p:cNvSpPr>
            <a:spLocks noGrp="1"/>
          </p:cNvSpPr>
          <p:nvPr>
            <p:ph type="title"/>
          </p:nvPr>
        </p:nvSpPr>
        <p:spPr/>
        <p:txBody>
          <a:bodyPr/>
          <a:lstStyle/>
          <a:p>
            <a:r>
              <a:rPr lang="en-US" dirty="0"/>
              <a:t>GC Algo</a:t>
            </a:r>
          </a:p>
        </p:txBody>
      </p:sp>
      <p:sp>
        <p:nvSpPr>
          <p:cNvPr id="3" name="Text Placeholder 2">
            <a:extLst>
              <a:ext uri="{FF2B5EF4-FFF2-40B4-BE49-F238E27FC236}">
                <a16:creationId xmlns:a16="http://schemas.microsoft.com/office/drawing/2014/main" id="{88526ABE-6848-53BC-1D33-7A8EBBC2AC84}"/>
              </a:ext>
            </a:extLst>
          </p:cNvPr>
          <p:cNvSpPr>
            <a:spLocks noGrp="1"/>
          </p:cNvSpPr>
          <p:nvPr>
            <p:ph type="body" idx="1"/>
          </p:nvPr>
        </p:nvSpPr>
        <p:spPr/>
        <p:txBody>
          <a:bodyPr/>
          <a:lstStyle/>
          <a:p>
            <a:r>
              <a:rPr lang="en-CA" dirty="0"/>
              <a:t>Z Garbage Collector (ZGC)</a:t>
            </a:r>
          </a:p>
          <a:p>
            <a:pPr lvl="1"/>
            <a:r>
              <a:rPr lang="en-CA" dirty="0"/>
              <a:t>The Z Garbage Collector is designed for low-latency applications, aiming for minimal pause times and high </a:t>
            </a:r>
            <a:r>
              <a:rPr lang="en-CA" dirty="0" err="1"/>
              <a:t>scalability.It</a:t>
            </a:r>
            <a:r>
              <a:rPr lang="en-CA" dirty="0"/>
              <a:t> performs most garbage collection work concurrently and can handle large heaps efficiently.</a:t>
            </a:r>
          </a:p>
          <a:p>
            <a:pPr lvl="1"/>
            <a:r>
              <a:rPr lang="en-CA" dirty="0"/>
              <a:t>Suitable for applications requiring very low pause times and those running on large </a:t>
            </a:r>
            <a:r>
              <a:rPr lang="en-CA" dirty="0" err="1"/>
              <a:t>heaps.Ideal</a:t>
            </a:r>
            <a:r>
              <a:rPr lang="en-CA" dirty="0"/>
              <a:t> for real-time or interactive applications where latency is critical.</a:t>
            </a:r>
            <a:endParaRPr lang="en-US" dirty="0"/>
          </a:p>
        </p:txBody>
      </p:sp>
    </p:spTree>
    <p:extLst>
      <p:ext uri="{BB962C8B-B14F-4D97-AF65-F5344CB8AC3E}">
        <p14:creationId xmlns:p14="http://schemas.microsoft.com/office/powerpoint/2010/main" val="12180726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1D34-1ECC-4C30-D1B1-E451CA293430}"/>
              </a:ext>
            </a:extLst>
          </p:cNvPr>
          <p:cNvSpPr>
            <a:spLocks noGrp="1"/>
          </p:cNvSpPr>
          <p:nvPr>
            <p:ph type="title"/>
          </p:nvPr>
        </p:nvSpPr>
        <p:spPr/>
        <p:txBody>
          <a:bodyPr/>
          <a:lstStyle/>
          <a:p>
            <a:r>
              <a:rPr lang="en-US" dirty="0"/>
              <a:t>GC Algo </a:t>
            </a:r>
          </a:p>
        </p:txBody>
      </p:sp>
      <p:sp>
        <p:nvSpPr>
          <p:cNvPr id="3" name="Text Placeholder 2">
            <a:extLst>
              <a:ext uri="{FF2B5EF4-FFF2-40B4-BE49-F238E27FC236}">
                <a16:creationId xmlns:a16="http://schemas.microsoft.com/office/drawing/2014/main" id="{E2B466C2-B3CF-AABC-7E79-B468653B95D3}"/>
              </a:ext>
            </a:extLst>
          </p:cNvPr>
          <p:cNvSpPr>
            <a:spLocks noGrp="1"/>
          </p:cNvSpPr>
          <p:nvPr>
            <p:ph type="body" idx="1"/>
          </p:nvPr>
        </p:nvSpPr>
        <p:spPr/>
        <p:txBody>
          <a:bodyPr/>
          <a:lstStyle/>
          <a:p>
            <a:pPr>
              <a:buFont typeface="Arial" panose="020B0604020202020204" pitchFamily="34" charset="0"/>
              <a:buChar char="•"/>
            </a:pPr>
            <a:r>
              <a:rPr lang="en-CA" b="1" dirty="0"/>
              <a:t>Serial GC</a:t>
            </a:r>
            <a:r>
              <a:rPr lang="en-CA" dirty="0"/>
              <a:t>: Simple and single-threaded, best for small heaps and single-core systems.</a:t>
            </a:r>
          </a:p>
          <a:p>
            <a:pPr>
              <a:buFont typeface="Arial" panose="020B0604020202020204" pitchFamily="34" charset="0"/>
              <a:buChar char="•"/>
            </a:pPr>
            <a:r>
              <a:rPr lang="en-CA" b="1" dirty="0"/>
              <a:t>Parallel GC</a:t>
            </a:r>
            <a:r>
              <a:rPr lang="en-CA" dirty="0"/>
              <a:t>: Multi-threaded, optimized for throughput, suitable for large heaps and multi-core processors.</a:t>
            </a:r>
          </a:p>
          <a:p>
            <a:pPr>
              <a:buFont typeface="Arial" panose="020B0604020202020204" pitchFamily="34" charset="0"/>
              <a:buChar char="•"/>
            </a:pPr>
            <a:r>
              <a:rPr lang="en-CA" b="1" dirty="0"/>
              <a:t>CMS GC</a:t>
            </a:r>
            <a:r>
              <a:rPr lang="en-CA" dirty="0"/>
              <a:t>: Aims to minimize pause times with concurrent collection, good for moderate to large heaps with a focus on responsiveness.</a:t>
            </a:r>
          </a:p>
          <a:p>
            <a:pPr>
              <a:buFont typeface="Arial" panose="020B0604020202020204" pitchFamily="34" charset="0"/>
              <a:buChar char="•"/>
            </a:pPr>
            <a:r>
              <a:rPr lang="en-CA" b="1" dirty="0"/>
              <a:t>G1 GC</a:t>
            </a:r>
            <a:r>
              <a:rPr lang="en-CA" dirty="0"/>
              <a:t>: Balances pause times and throughput, suitable for large heaps with predictable pause time goals.</a:t>
            </a:r>
          </a:p>
          <a:p>
            <a:pPr>
              <a:buFont typeface="Arial" panose="020B0604020202020204" pitchFamily="34" charset="0"/>
              <a:buChar char="•"/>
            </a:pPr>
            <a:r>
              <a:rPr lang="en-CA" b="1" dirty="0"/>
              <a:t>ZGC</a:t>
            </a:r>
            <a:r>
              <a:rPr lang="en-CA" dirty="0"/>
              <a:t>: Provides low-latency and concurrent garbage collection, ideal for large heaps and applications requiring minimal pause times.</a:t>
            </a:r>
          </a:p>
          <a:p>
            <a:endParaRPr lang="en-US" dirty="0"/>
          </a:p>
        </p:txBody>
      </p:sp>
    </p:spTree>
    <p:extLst>
      <p:ext uri="{BB962C8B-B14F-4D97-AF65-F5344CB8AC3E}">
        <p14:creationId xmlns:p14="http://schemas.microsoft.com/office/powerpoint/2010/main" val="35773165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834B-94CD-2F20-EC8A-C9739BE42799}"/>
              </a:ext>
            </a:extLst>
          </p:cNvPr>
          <p:cNvSpPr>
            <a:spLocks noGrp="1"/>
          </p:cNvSpPr>
          <p:nvPr>
            <p:ph type="title"/>
          </p:nvPr>
        </p:nvSpPr>
        <p:spPr/>
        <p:txBody>
          <a:bodyPr/>
          <a:lstStyle/>
          <a:p>
            <a:r>
              <a:rPr lang="en-US" dirty="0"/>
              <a:t>What is Maven ?</a:t>
            </a:r>
          </a:p>
        </p:txBody>
      </p:sp>
      <p:sp>
        <p:nvSpPr>
          <p:cNvPr id="3" name="Text Placeholder 2">
            <a:extLst>
              <a:ext uri="{FF2B5EF4-FFF2-40B4-BE49-F238E27FC236}">
                <a16:creationId xmlns:a16="http://schemas.microsoft.com/office/drawing/2014/main" id="{5C2C54E0-913E-A4F9-0B2C-4F9D51107191}"/>
              </a:ext>
            </a:extLst>
          </p:cNvPr>
          <p:cNvSpPr>
            <a:spLocks noGrp="1"/>
          </p:cNvSpPr>
          <p:nvPr>
            <p:ph type="body" idx="1"/>
          </p:nvPr>
        </p:nvSpPr>
        <p:spPr/>
        <p:txBody>
          <a:bodyPr/>
          <a:lstStyle/>
          <a:p>
            <a:r>
              <a:rPr lang="en-CA" dirty="0"/>
              <a:t>Maven is a powerful tool designed to manage the build process and dependencies of a software project.</a:t>
            </a:r>
          </a:p>
          <a:p>
            <a:pPr lvl="1"/>
            <a:r>
              <a:rPr lang="en-CA" dirty="0"/>
              <a:t> It uses XML-based configuration files to describe the project’s structure and dependencies, providing a standardized approach to building and managing projects.</a:t>
            </a:r>
            <a:endParaRPr lang="en-US" dirty="0"/>
          </a:p>
        </p:txBody>
      </p:sp>
      <p:pic>
        <p:nvPicPr>
          <p:cNvPr id="6" name="Picture 5">
            <a:extLst>
              <a:ext uri="{FF2B5EF4-FFF2-40B4-BE49-F238E27FC236}">
                <a16:creationId xmlns:a16="http://schemas.microsoft.com/office/drawing/2014/main" id="{C3BD4564-C39C-3014-3767-B035DA7B947B}"/>
              </a:ext>
            </a:extLst>
          </p:cNvPr>
          <p:cNvPicPr>
            <a:picLocks noChangeAspect="1"/>
          </p:cNvPicPr>
          <p:nvPr/>
        </p:nvPicPr>
        <p:blipFill>
          <a:blip r:embed="rId2"/>
          <a:stretch>
            <a:fillRect/>
          </a:stretch>
        </p:blipFill>
        <p:spPr>
          <a:xfrm>
            <a:off x="6949440" y="2552000"/>
            <a:ext cx="2184400" cy="2720349"/>
          </a:xfrm>
          <a:prstGeom prst="rect">
            <a:avLst/>
          </a:prstGeom>
        </p:spPr>
      </p:pic>
    </p:spTree>
    <p:extLst>
      <p:ext uri="{BB962C8B-B14F-4D97-AF65-F5344CB8AC3E}">
        <p14:creationId xmlns:p14="http://schemas.microsoft.com/office/powerpoint/2010/main" val="21573184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09238-7D8B-B7B0-443B-CBFBA2834EF6}"/>
              </a:ext>
            </a:extLst>
          </p:cNvPr>
          <p:cNvSpPr>
            <a:spLocks noGrp="1"/>
          </p:cNvSpPr>
          <p:nvPr>
            <p:ph type="title"/>
          </p:nvPr>
        </p:nvSpPr>
        <p:spPr/>
        <p:txBody>
          <a:bodyPr/>
          <a:lstStyle/>
          <a:p>
            <a:r>
              <a:rPr lang="en-US" dirty="0"/>
              <a:t>Key Concept</a:t>
            </a:r>
          </a:p>
        </p:txBody>
      </p:sp>
      <p:sp>
        <p:nvSpPr>
          <p:cNvPr id="3" name="Text Placeholder 2">
            <a:extLst>
              <a:ext uri="{FF2B5EF4-FFF2-40B4-BE49-F238E27FC236}">
                <a16:creationId xmlns:a16="http://schemas.microsoft.com/office/drawing/2014/main" id="{802AE7FB-DEE2-92E8-97BD-93EB484302F5}"/>
              </a:ext>
            </a:extLst>
          </p:cNvPr>
          <p:cNvSpPr>
            <a:spLocks noGrp="1"/>
          </p:cNvSpPr>
          <p:nvPr>
            <p:ph type="body" idx="1"/>
          </p:nvPr>
        </p:nvSpPr>
        <p:spPr/>
        <p:txBody>
          <a:bodyPr/>
          <a:lstStyle/>
          <a:p>
            <a:r>
              <a:rPr lang="en-US" dirty="0"/>
              <a:t>POM</a:t>
            </a:r>
          </a:p>
          <a:p>
            <a:r>
              <a:rPr lang="en-CA" dirty="0"/>
              <a:t>Dependency Management</a:t>
            </a:r>
          </a:p>
          <a:p>
            <a:pPr>
              <a:lnSpc>
                <a:spcPct val="100000"/>
              </a:lnSpc>
            </a:pPr>
            <a:r>
              <a:rPr lang="en-CA" dirty="0"/>
              <a:t>Build Lifecycle</a:t>
            </a:r>
          </a:p>
          <a:p>
            <a:pPr lvl="1">
              <a:lnSpc>
                <a:spcPct val="100000"/>
              </a:lnSpc>
              <a:spcBef>
                <a:spcPts val="0"/>
              </a:spcBef>
            </a:pPr>
            <a:r>
              <a:rPr lang="en-CA" b="1" dirty="0"/>
              <a:t>compile</a:t>
            </a:r>
            <a:r>
              <a:rPr lang="en-CA" dirty="0"/>
              <a:t>: Compiles the source code.</a:t>
            </a:r>
          </a:p>
          <a:p>
            <a:pPr lvl="1">
              <a:lnSpc>
                <a:spcPct val="100000"/>
              </a:lnSpc>
              <a:spcBef>
                <a:spcPts val="0"/>
              </a:spcBef>
            </a:pPr>
            <a:r>
              <a:rPr lang="en-CA" b="1" dirty="0"/>
              <a:t>test</a:t>
            </a:r>
            <a:r>
              <a:rPr lang="en-CA" dirty="0"/>
              <a:t>: Runs the tests.</a:t>
            </a:r>
          </a:p>
          <a:p>
            <a:pPr lvl="1">
              <a:lnSpc>
                <a:spcPct val="100000"/>
              </a:lnSpc>
              <a:spcBef>
                <a:spcPts val="0"/>
              </a:spcBef>
            </a:pPr>
            <a:r>
              <a:rPr lang="en-CA" b="1" dirty="0"/>
              <a:t>package</a:t>
            </a:r>
            <a:r>
              <a:rPr lang="en-CA" dirty="0"/>
              <a:t>: Packages the compiled code into a JAR or WAR file.</a:t>
            </a:r>
          </a:p>
          <a:p>
            <a:pPr lvl="1">
              <a:lnSpc>
                <a:spcPct val="100000"/>
              </a:lnSpc>
              <a:spcBef>
                <a:spcPts val="0"/>
              </a:spcBef>
            </a:pPr>
            <a:r>
              <a:rPr lang="en-CA" b="1" dirty="0"/>
              <a:t>install</a:t>
            </a:r>
            <a:r>
              <a:rPr lang="en-CA" dirty="0"/>
              <a:t>: Installs the package into the local repository.</a:t>
            </a:r>
          </a:p>
          <a:p>
            <a:pPr lvl="1">
              <a:lnSpc>
                <a:spcPct val="100000"/>
              </a:lnSpc>
              <a:spcBef>
                <a:spcPts val="0"/>
              </a:spcBef>
            </a:pPr>
            <a:r>
              <a:rPr lang="en-CA" b="1" dirty="0"/>
              <a:t>deploy</a:t>
            </a:r>
            <a:r>
              <a:rPr lang="en-CA" dirty="0"/>
              <a:t>: Deploys the package to a remote repository.</a:t>
            </a:r>
          </a:p>
          <a:p>
            <a:pPr>
              <a:lnSpc>
                <a:spcPct val="100000"/>
              </a:lnSpc>
            </a:pPr>
            <a:r>
              <a:rPr lang="en-CA" dirty="0"/>
              <a:t>Plugins and Goals</a:t>
            </a:r>
          </a:p>
          <a:p>
            <a:pPr>
              <a:lnSpc>
                <a:spcPct val="100000"/>
              </a:lnSpc>
            </a:pPr>
            <a:r>
              <a:rPr lang="en-CA" dirty="0"/>
              <a:t>Maven Repository</a:t>
            </a:r>
          </a:p>
          <a:p>
            <a:pPr lvl="1">
              <a:lnSpc>
                <a:spcPct val="100000"/>
              </a:lnSpc>
              <a:spcBef>
                <a:spcPts val="0"/>
              </a:spcBef>
            </a:pPr>
            <a:r>
              <a:rPr lang="en-CA" dirty="0"/>
              <a:t>Local Repository: A cache on the developer's machine (usually located in the .m2 directory).</a:t>
            </a:r>
          </a:p>
          <a:p>
            <a:pPr lvl="1">
              <a:lnSpc>
                <a:spcPct val="100000"/>
              </a:lnSpc>
              <a:spcBef>
                <a:spcPts val="0"/>
              </a:spcBef>
            </a:pPr>
            <a:r>
              <a:rPr lang="en-CA" dirty="0"/>
              <a:t>Central Repository: The default remote repository provided by Maven, hosting many commonly used libraries.</a:t>
            </a:r>
          </a:p>
          <a:p>
            <a:pPr lvl="1">
              <a:lnSpc>
                <a:spcPct val="100000"/>
              </a:lnSpc>
              <a:spcBef>
                <a:spcPts val="0"/>
              </a:spcBef>
            </a:pPr>
            <a:r>
              <a:rPr lang="en-CA" dirty="0"/>
              <a:t>Remote Repository: Custom repositories that you may configure in your </a:t>
            </a:r>
            <a:r>
              <a:rPr lang="en-CA" dirty="0" err="1"/>
              <a:t>pom.xml</a:t>
            </a:r>
            <a:r>
              <a:rPr lang="en-CA" dirty="0"/>
              <a:t> for accessing artifacts not available in the central repository.</a:t>
            </a:r>
            <a:endParaRPr lang="en-US" dirty="0"/>
          </a:p>
        </p:txBody>
      </p:sp>
      <p:pic>
        <p:nvPicPr>
          <p:cNvPr id="4" name="Picture 3">
            <a:extLst>
              <a:ext uri="{FF2B5EF4-FFF2-40B4-BE49-F238E27FC236}">
                <a16:creationId xmlns:a16="http://schemas.microsoft.com/office/drawing/2014/main" id="{4346FC42-1F9C-8279-E17E-1CAC3C8EEBDC}"/>
              </a:ext>
            </a:extLst>
          </p:cNvPr>
          <p:cNvPicPr>
            <a:picLocks noChangeAspect="1"/>
          </p:cNvPicPr>
          <p:nvPr/>
        </p:nvPicPr>
        <p:blipFill>
          <a:blip r:embed="rId2"/>
          <a:stretch>
            <a:fillRect/>
          </a:stretch>
        </p:blipFill>
        <p:spPr>
          <a:xfrm>
            <a:off x="6337131" y="378460"/>
            <a:ext cx="2806869" cy="1706880"/>
          </a:xfrm>
          <a:prstGeom prst="rect">
            <a:avLst/>
          </a:prstGeom>
        </p:spPr>
      </p:pic>
    </p:spTree>
    <p:extLst>
      <p:ext uri="{BB962C8B-B14F-4D97-AF65-F5344CB8AC3E}">
        <p14:creationId xmlns:p14="http://schemas.microsoft.com/office/powerpoint/2010/main" val="3129174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C9954-2039-E614-C1A0-4CF869CD1037}"/>
              </a:ext>
            </a:extLst>
          </p:cNvPr>
          <p:cNvSpPr>
            <a:spLocks noGrp="1"/>
          </p:cNvSpPr>
          <p:nvPr>
            <p:ph type="title"/>
          </p:nvPr>
        </p:nvSpPr>
        <p:spPr/>
        <p:txBody>
          <a:bodyPr/>
          <a:lstStyle/>
          <a:p>
            <a:r>
              <a:rPr lang="en-US" dirty="0"/>
              <a:t>Class Loader</a:t>
            </a:r>
          </a:p>
        </p:txBody>
      </p:sp>
      <p:sp>
        <p:nvSpPr>
          <p:cNvPr id="3" name="Text Placeholder 2">
            <a:extLst>
              <a:ext uri="{FF2B5EF4-FFF2-40B4-BE49-F238E27FC236}">
                <a16:creationId xmlns:a16="http://schemas.microsoft.com/office/drawing/2014/main" id="{8A100838-3780-1730-06C6-85E51EED62A4}"/>
              </a:ext>
            </a:extLst>
          </p:cNvPr>
          <p:cNvSpPr>
            <a:spLocks noGrp="1"/>
          </p:cNvSpPr>
          <p:nvPr>
            <p:ph type="body" idx="1"/>
          </p:nvPr>
        </p:nvSpPr>
        <p:spPr/>
        <p:txBody>
          <a:bodyPr/>
          <a:lstStyle/>
          <a:p>
            <a:pPr marL="114300" indent="0" algn="just" fontAlgn="base">
              <a:buNone/>
            </a:pPr>
            <a:r>
              <a:rPr lang="en-CA" b="0" i="0" dirty="0">
                <a:solidFill>
                  <a:srgbClr val="273239"/>
                </a:solidFill>
                <a:effectLst/>
                <a:latin typeface="urw-din"/>
              </a:rPr>
              <a:t>It is mainly responsible for three activities. </a:t>
            </a:r>
          </a:p>
          <a:p>
            <a:pPr algn="just" fontAlgn="base">
              <a:buFont typeface="Arial" panose="020B0604020202020204" pitchFamily="34" charset="0"/>
              <a:buChar char="•"/>
            </a:pPr>
            <a:r>
              <a:rPr lang="en-CA" b="1" i="0" dirty="0">
                <a:solidFill>
                  <a:srgbClr val="273239"/>
                </a:solidFill>
                <a:effectLst/>
                <a:latin typeface="urw-din"/>
              </a:rPr>
              <a:t>Loading : </a:t>
            </a:r>
          </a:p>
          <a:p>
            <a:pPr marL="114300" indent="0" algn="just" fontAlgn="base">
              <a:buNone/>
            </a:pPr>
            <a:r>
              <a:rPr lang="en-CA" b="1" dirty="0">
                <a:solidFill>
                  <a:srgbClr val="273239"/>
                </a:solidFill>
                <a:latin typeface="urw-din"/>
              </a:rPr>
              <a:t>	</a:t>
            </a:r>
            <a:r>
              <a:rPr lang="en-CA" dirty="0">
                <a:solidFill>
                  <a:srgbClr val="273239"/>
                </a:solidFill>
                <a:latin typeface="urw-din"/>
              </a:rPr>
              <a:t>.class -&gt; binary file -&gt; Save in method area</a:t>
            </a:r>
            <a:endParaRPr lang="en-CA" b="1" i="0" dirty="0">
              <a:solidFill>
                <a:srgbClr val="273239"/>
              </a:solidFill>
              <a:effectLst/>
              <a:latin typeface="urw-din"/>
            </a:endParaRPr>
          </a:p>
          <a:p>
            <a:pPr algn="just" fontAlgn="base">
              <a:lnSpc>
                <a:spcPct val="100000"/>
              </a:lnSpc>
              <a:buFont typeface="Arial" panose="020B0604020202020204" pitchFamily="34" charset="0"/>
              <a:buChar char="•"/>
            </a:pPr>
            <a:r>
              <a:rPr lang="en-CA" b="1" i="0" dirty="0">
                <a:solidFill>
                  <a:srgbClr val="273239"/>
                </a:solidFill>
                <a:effectLst/>
                <a:latin typeface="urw-din"/>
              </a:rPr>
              <a:t>Linking:</a:t>
            </a:r>
          </a:p>
          <a:p>
            <a:pPr lvl="1" algn="just" fontAlgn="base">
              <a:lnSpc>
                <a:spcPct val="100000"/>
              </a:lnSpc>
              <a:spcBef>
                <a:spcPts val="0"/>
              </a:spcBef>
              <a:buFont typeface="Arial" panose="020B0604020202020204" pitchFamily="34" charset="0"/>
              <a:buChar char="•"/>
            </a:pPr>
            <a:r>
              <a:rPr lang="en-CA" b="1" dirty="0">
                <a:solidFill>
                  <a:srgbClr val="273239"/>
                </a:solidFill>
                <a:latin typeface="urw-din"/>
              </a:rPr>
              <a:t>Verification | Preparation | Resolution</a:t>
            </a:r>
            <a:endParaRPr lang="en-CA" b="1" i="0" dirty="0">
              <a:solidFill>
                <a:srgbClr val="273239"/>
              </a:solidFill>
              <a:effectLst/>
              <a:latin typeface="urw-din"/>
            </a:endParaRPr>
          </a:p>
          <a:p>
            <a:pPr marL="114300" indent="0" algn="just" fontAlgn="base">
              <a:lnSpc>
                <a:spcPct val="100000"/>
              </a:lnSpc>
              <a:buNone/>
            </a:pPr>
            <a:r>
              <a:rPr lang="en-CA" b="1" dirty="0">
                <a:solidFill>
                  <a:srgbClr val="273239"/>
                </a:solidFill>
                <a:latin typeface="urw-din"/>
              </a:rPr>
              <a:t>             </a:t>
            </a:r>
            <a:endParaRPr lang="en-CA" b="1" i="0" dirty="0">
              <a:solidFill>
                <a:srgbClr val="273239"/>
              </a:solidFill>
              <a:effectLst/>
              <a:latin typeface="urw-din"/>
            </a:endParaRPr>
          </a:p>
          <a:p>
            <a:pPr algn="just" fontAlgn="base">
              <a:lnSpc>
                <a:spcPct val="100000"/>
              </a:lnSpc>
              <a:buFont typeface="Arial" panose="020B0604020202020204" pitchFamily="34" charset="0"/>
              <a:buChar char="•"/>
            </a:pPr>
            <a:r>
              <a:rPr lang="en-CA" b="1" i="0" dirty="0">
                <a:solidFill>
                  <a:srgbClr val="273239"/>
                </a:solidFill>
                <a:effectLst/>
                <a:latin typeface="urw-din"/>
              </a:rPr>
              <a:t>Initialization</a:t>
            </a:r>
          </a:p>
        </p:txBody>
      </p:sp>
    </p:spTree>
    <p:extLst>
      <p:ext uri="{BB962C8B-B14F-4D97-AF65-F5344CB8AC3E}">
        <p14:creationId xmlns:p14="http://schemas.microsoft.com/office/powerpoint/2010/main" val="1565618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44DAD-CC9A-D31D-9289-C3C43D95C6A4}"/>
              </a:ext>
            </a:extLst>
          </p:cNvPr>
          <p:cNvSpPr>
            <a:spLocks noGrp="1"/>
          </p:cNvSpPr>
          <p:nvPr>
            <p:ph type="title"/>
          </p:nvPr>
        </p:nvSpPr>
        <p:spPr/>
        <p:txBody>
          <a:bodyPr/>
          <a:lstStyle/>
          <a:p>
            <a:r>
              <a:rPr lang="en-US" dirty="0"/>
              <a:t>Maven Commands</a:t>
            </a:r>
          </a:p>
        </p:txBody>
      </p:sp>
      <p:sp>
        <p:nvSpPr>
          <p:cNvPr id="3" name="Text Placeholder 2">
            <a:extLst>
              <a:ext uri="{FF2B5EF4-FFF2-40B4-BE49-F238E27FC236}">
                <a16:creationId xmlns:a16="http://schemas.microsoft.com/office/drawing/2014/main" id="{537D3F3C-9FDF-C64C-9402-BB35746A7FB8}"/>
              </a:ext>
            </a:extLst>
          </p:cNvPr>
          <p:cNvSpPr>
            <a:spLocks noGrp="1"/>
          </p:cNvSpPr>
          <p:nvPr>
            <p:ph type="body" idx="1"/>
          </p:nvPr>
        </p:nvSpPr>
        <p:spPr/>
        <p:txBody>
          <a:bodyPr/>
          <a:lstStyle/>
          <a:p>
            <a:r>
              <a:rPr lang="en-CA" b="1" dirty="0" err="1"/>
              <a:t>mvn</a:t>
            </a:r>
            <a:r>
              <a:rPr lang="en-CA" b="1" dirty="0"/>
              <a:t> clean</a:t>
            </a:r>
            <a:r>
              <a:rPr lang="en-CA" dirty="0"/>
              <a:t>: Cleans the project by deleting the target directory.</a:t>
            </a:r>
          </a:p>
          <a:p>
            <a:r>
              <a:rPr lang="en-CA" b="1" dirty="0" err="1"/>
              <a:t>mvn</a:t>
            </a:r>
            <a:r>
              <a:rPr lang="en-CA" b="1" dirty="0"/>
              <a:t> compile</a:t>
            </a:r>
            <a:r>
              <a:rPr lang="en-CA" dirty="0"/>
              <a:t>: Compiles the source code.</a:t>
            </a:r>
          </a:p>
          <a:p>
            <a:r>
              <a:rPr lang="en-CA" b="1" dirty="0" err="1"/>
              <a:t>mvn</a:t>
            </a:r>
            <a:r>
              <a:rPr lang="en-CA" b="1" dirty="0"/>
              <a:t> test</a:t>
            </a:r>
            <a:r>
              <a:rPr lang="en-CA" dirty="0"/>
              <a:t>: Runs the unit tests.</a:t>
            </a:r>
          </a:p>
          <a:p>
            <a:r>
              <a:rPr lang="en-CA" b="1" dirty="0" err="1"/>
              <a:t>mvn</a:t>
            </a:r>
            <a:r>
              <a:rPr lang="en-CA" b="1" dirty="0"/>
              <a:t> package</a:t>
            </a:r>
            <a:r>
              <a:rPr lang="en-CA" dirty="0"/>
              <a:t>: Packages the code into a JAR or WAR file.</a:t>
            </a:r>
          </a:p>
          <a:p>
            <a:r>
              <a:rPr lang="en-CA" b="1" dirty="0" err="1"/>
              <a:t>mvn</a:t>
            </a:r>
            <a:r>
              <a:rPr lang="en-CA" b="1" dirty="0"/>
              <a:t> install</a:t>
            </a:r>
            <a:r>
              <a:rPr lang="en-CA" dirty="0"/>
              <a:t>: Installs the package into the local repository.</a:t>
            </a:r>
          </a:p>
          <a:p>
            <a:r>
              <a:rPr lang="en-CA" b="1" dirty="0" err="1"/>
              <a:t>mvn</a:t>
            </a:r>
            <a:r>
              <a:rPr lang="en-CA" b="1" dirty="0"/>
              <a:t> deploy</a:t>
            </a:r>
            <a:r>
              <a:rPr lang="en-CA" dirty="0"/>
              <a:t>: Deploys the package to a remote repository.</a:t>
            </a:r>
          </a:p>
          <a:p>
            <a:r>
              <a:rPr lang="en-CA" b="1" dirty="0" err="1"/>
              <a:t>mvn</a:t>
            </a:r>
            <a:r>
              <a:rPr lang="en-CA" b="1" dirty="0"/>
              <a:t> site </a:t>
            </a:r>
            <a:r>
              <a:rPr lang="en-CA" dirty="0"/>
              <a:t>: Generates documentation</a:t>
            </a:r>
            <a:endParaRPr lang="en-US" dirty="0"/>
          </a:p>
        </p:txBody>
      </p:sp>
      <p:pic>
        <p:nvPicPr>
          <p:cNvPr id="4" name="Picture 3">
            <a:extLst>
              <a:ext uri="{FF2B5EF4-FFF2-40B4-BE49-F238E27FC236}">
                <a16:creationId xmlns:a16="http://schemas.microsoft.com/office/drawing/2014/main" id="{4F1625F2-7B7F-4ECB-B265-E54DD61C1EC9}"/>
              </a:ext>
            </a:extLst>
          </p:cNvPr>
          <p:cNvPicPr>
            <a:picLocks noChangeAspect="1"/>
          </p:cNvPicPr>
          <p:nvPr/>
        </p:nvPicPr>
        <p:blipFill>
          <a:blip r:embed="rId2"/>
          <a:stretch>
            <a:fillRect/>
          </a:stretch>
        </p:blipFill>
        <p:spPr>
          <a:xfrm>
            <a:off x="7486532" y="3015665"/>
            <a:ext cx="1472047" cy="1950720"/>
          </a:xfrm>
          <a:prstGeom prst="rect">
            <a:avLst/>
          </a:prstGeom>
        </p:spPr>
      </p:pic>
    </p:spTree>
    <p:extLst>
      <p:ext uri="{BB962C8B-B14F-4D97-AF65-F5344CB8AC3E}">
        <p14:creationId xmlns:p14="http://schemas.microsoft.com/office/powerpoint/2010/main" val="35767205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5E5FC-F4E1-EB82-E873-287A862D2AB8}"/>
              </a:ext>
            </a:extLst>
          </p:cNvPr>
          <p:cNvSpPr>
            <a:spLocks noGrp="1"/>
          </p:cNvSpPr>
          <p:nvPr>
            <p:ph type="title"/>
          </p:nvPr>
        </p:nvSpPr>
        <p:spPr/>
        <p:txBody>
          <a:bodyPr/>
          <a:lstStyle/>
          <a:p>
            <a:r>
              <a:rPr lang="en-US" dirty="0"/>
              <a:t>Maven installation</a:t>
            </a:r>
          </a:p>
        </p:txBody>
      </p:sp>
      <p:sp>
        <p:nvSpPr>
          <p:cNvPr id="3" name="Text Placeholder 2">
            <a:extLst>
              <a:ext uri="{FF2B5EF4-FFF2-40B4-BE49-F238E27FC236}">
                <a16:creationId xmlns:a16="http://schemas.microsoft.com/office/drawing/2014/main" id="{BBCD275E-A6C4-6223-CD39-FBF30CD17455}"/>
              </a:ext>
            </a:extLst>
          </p:cNvPr>
          <p:cNvSpPr>
            <a:spLocks noGrp="1"/>
          </p:cNvSpPr>
          <p:nvPr>
            <p:ph type="body" idx="1"/>
          </p:nvPr>
        </p:nvSpPr>
        <p:spPr/>
        <p:txBody>
          <a:bodyPr/>
          <a:lstStyle/>
          <a:p>
            <a:r>
              <a:rPr lang="en-US" dirty="0"/>
              <a:t>https://</a:t>
            </a:r>
            <a:r>
              <a:rPr lang="en-US" dirty="0" err="1"/>
              <a:t>medium.com</a:t>
            </a:r>
            <a:r>
              <a:rPr lang="en-US" dirty="0"/>
              <a:t>/@j2eeexpert2015/effortless-maven-setup-a-comprehensive-installation-guide-for-java-developers-a63a357e8ae6</a:t>
            </a:r>
          </a:p>
        </p:txBody>
      </p:sp>
    </p:spTree>
    <p:extLst>
      <p:ext uri="{BB962C8B-B14F-4D97-AF65-F5344CB8AC3E}">
        <p14:creationId xmlns:p14="http://schemas.microsoft.com/office/powerpoint/2010/main" val="46526944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6602D-2D4E-E63C-995B-303875335177}"/>
              </a:ext>
            </a:extLst>
          </p:cNvPr>
          <p:cNvSpPr>
            <a:spLocks noGrp="1"/>
          </p:cNvSpPr>
          <p:nvPr>
            <p:ph type="title"/>
          </p:nvPr>
        </p:nvSpPr>
        <p:spPr/>
        <p:txBody>
          <a:bodyPr/>
          <a:lstStyle/>
          <a:p>
            <a:r>
              <a:rPr lang="en-US" dirty="0"/>
              <a:t>Transitive dependency and conflict resolution</a:t>
            </a:r>
          </a:p>
        </p:txBody>
      </p:sp>
      <p:sp>
        <p:nvSpPr>
          <p:cNvPr id="3" name="Text Placeholder 2">
            <a:extLst>
              <a:ext uri="{FF2B5EF4-FFF2-40B4-BE49-F238E27FC236}">
                <a16:creationId xmlns:a16="http://schemas.microsoft.com/office/drawing/2014/main" id="{4DC17AAA-D021-9052-7BEB-54DFD7DB9CE8}"/>
              </a:ext>
            </a:extLst>
          </p:cNvPr>
          <p:cNvSpPr>
            <a:spLocks noGrp="1"/>
          </p:cNvSpPr>
          <p:nvPr>
            <p:ph type="body" idx="1"/>
          </p:nvPr>
        </p:nvSpPr>
        <p:spPr/>
        <p:txBody>
          <a:bodyPr/>
          <a:lstStyle/>
          <a:p>
            <a:r>
              <a:rPr lang="en-CA" dirty="0"/>
              <a:t>In Maven, dependencies can bring along other dependencies automatically. These are called transitive dependencies. </a:t>
            </a:r>
          </a:p>
          <a:p>
            <a:r>
              <a:rPr lang="en-CA" dirty="0"/>
              <a:t>For example, if you include library A in your project, and library A depends on library B, Maven will automatically include library B in your build.</a:t>
            </a:r>
            <a:endParaRPr lang="en-US" dirty="0"/>
          </a:p>
        </p:txBody>
      </p:sp>
    </p:spTree>
    <p:extLst>
      <p:ext uri="{BB962C8B-B14F-4D97-AF65-F5344CB8AC3E}">
        <p14:creationId xmlns:p14="http://schemas.microsoft.com/office/powerpoint/2010/main" val="11816533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8CBB2-74D4-BEE5-14E1-B48FB7A5E6B8}"/>
              </a:ext>
            </a:extLst>
          </p:cNvPr>
          <p:cNvSpPr>
            <a:spLocks noGrp="1"/>
          </p:cNvSpPr>
          <p:nvPr>
            <p:ph type="title"/>
          </p:nvPr>
        </p:nvSpPr>
        <p:spPr/>
        <p:txBody>
          <a:bodyPr/>
          <a:lstStyle/>
          <a:p>
            <a:r>
              <a:rPr lang="en-CA" sz="2000" dirty="0"/>
              <a:t>Steps for Handling Transitive Dependencies and Conflict Resolution</a:t>
            </a:r>
            <a:endParaRPr lang="en-US" sz="2000" dirty="0"/>
          </a:p>
        </p:txBody>
      </p:sp>
      <p:sp>
        <p:nvSpPr>
          <p:cNvPr id="3" name="Text Placeholder 2">
            <a:extLst>
              <a:ext uri="{FF2B5EF4-FFF2-40B4-BE49-F238E27FC236}">
                <a16:creationId xmlns:a16="http://schemas.microsoft.com/office/drawing/2014/main" id="{242EC690-A33F-3EE0-75E8-CE37D27A8DFD}"/>
              </a:ext>
            </a:extLst>
          </p:cNvPr>
          <p:cNvSpPr>
            <a:spLocks noGrp="1"/>
          </p:cNvSpPr>
          <p:nvPr>
            <p:ph type="body" idx="1"/>
          </p:nvPr>
        </p:nvSpPr>
        <p:spPr>
          <a:xfrm>
            <a:off x="254000" y="1017850"/>
            <a:ext cx="8179775" cy="3940230"/>
          </a:xfrm>
        </p:spPr>
        <p:txBody>
          <a:bodyPr/>
          <a:lstStyle/>
          <a:p>
            <a:pPr>
              <a:lnSpc>
                <a:spcPct val="100000"/>
              </a:lnSpc>
            </a:pPr>
            <a:r>
              <a:rPr lang="en-CA" dirty="0"/>
              <a:t> View Dependency Tree</a:t>
            </a:r>
          </a:p>
          <a:p>
            <a:pPr lvl="1">
              <a:lnSpc>
                <a:spcPct val="100000"/>
              </a:lnSpc>
              <a:spcBef>
                <a:spcPts val="0"/>
              </a:spcBef>
            </a:pPr>
            <a:r>
              <a:rPr lang="en-CA" dirty="0" err="1"/>
              <a:t>mvn</a:t>
            </a:r>
            <a:r>
              <a:rPr lang="en-CA" dirty="0"/>
              <a:t> </a:t>
            </a:r>
            <a:r>
              <a:rPr lang="en-CA" dirty="0" err="1"/>
              <a:t>dependency:tree</a:t>
            </a:r>
            <a:endParaRPr lang="en-CA" dirty="0"/>
          </a:p>
          <a:p>
            <a:pPr>
              <a:lnSpc>
                <a:spcPct val="100000"/>
              </a:lnSpc>
            </a:pPr>
            <a:r>
              <a:rPr lang="en-CA" dirty="0"/>
              <a:t>Identify and Resolve Conflicts</a:t>
            </a:r>
          </a:p>
          <a:p>
            <a:pPr lvl="1">
              <a:lnSpc>
                <a:spcPct val="100000"/>
              </a:lnSpc>
              <a:spcBef>
                <a:spcPts val="0"/>
              </a:spcBef>
            </a:pPr>
            <a:r>
              <a:rPr lang="en-CA" dirty="0"/>
              <a:t>Check for Conflicts</a:t>
            </a:r>
          </a:p>
          <a:p>
            <a:pPr lvl="1">
              <a:lnSpc>
                <a:spcPct val="100000"/>
              </a:lnSpc>
              <a:spcBef>
                <a:spcPts val="0"/>
              </a:spcBef>
            </a:pPr>
            <a:r>
              <a:rPr lang="en-CA" dirty="0"/>
              <a:t>Force a Version</a:t>
            </a:r>
          </a:p>
          <a:p>
            <a:pPr>
              <a:lnSpc>
                <a:spcPct val="100000"/>
              </a:lnSpc>
            </a:pPr>
            <a:r>
              <a:rPr lang="en-CA" dirty="0"/>
              <a:t>Exclude Transitive Dependencies</a:t>
            </a:r>
          </a:p>
          <a:p>
            <a:pPr>
              <a:lnSpc>
                <a:spcPct val="100000"/>
              </a:lnSpc>
            </a:pPr>
            <a:r>
              <a:rPr lang="en-CA" dirty="0"/>
              <a:t>Use Dependency Management</a:t>
            </a:r>
          </a:p>
          <a:p>
            <a:pPr>
              <a:lnSpc>
                <a:spcPct val="100000"/>
              </a:lnSpc>
            </a:pPr>
            <a:r>
              <a:rPr lang="en-CA" dirty="0"/>
              <a:t>Use Dependency Analysis Tools</a:t>
            </a:r>
          </a:p>
          <a:p>
            <a:pPr lvl="1">
              <a:lnSpc>
                <a:spcPct val="100000"/>
              </a:lnSpc>
              <a:spcBef>
                <a:spcPts val="0"/>
              </a:spcBef>
            </a:pPr>
            <a:r>
              <a:rPr lang="en-CA" dirty="0" err="1"/>
              <a:t>mvn</a:t>
            </a:r>
            <a:r>
              <a:rPr lang="en-CA" dirty="0"/>
              <a:t> </a:t>
            </a:r>
            <a:r>
              <a:rPr lang="en-CA" dirty="0" err="1"/>
              <a:t>dependency:analyze</a:t>
            </a:r>
            <a:endParaRPr lang="en-CA" dirty="0"/>
          </a:p>
          <a:p>
            <a:pPr>
              <a:lnSpc>
                <a:spcPct val="100000"/>
              </a:lnSpc>
            </a:pPr>
            <a:r>
              <a:rPr lang="en-CA" dirty="0"/>
              <a:t>Check Dependency Scope</a:t>
            </a:r>
          </a:p>
          <a:p>
            <a:pPr lvl="1">
              <a:lnSpc>
                <a:spcPct val="100000"/>
              </a:lnSpc>
              <a:spcBef>
                <a:spcPts val="0"/>
              </a:spcBef>
            </a:pPr>
            <a:r>
              <a:rPr lang="en-CA" b="1" dirty="0"/>
              <a:t>compile</a:t>
            </a:r>
            <a:r>
              <a:rPr lang="en-CA" dirty="0"/>
              <a:t>: The default scope. Dependencies are available in all </a:t>
            </a:r>
            <a:r>
              <a:rPr lang="en-CA" dirty="0" err="1"/>
              <a:t>classpaths</a:t>
            </a:r>
            <a:r>
              <a:rPr lang="en-CA" dirty="0"/>
              <a:t>.</a:t>
            </a:r>
          </a:p>
          <a:p>
            <a:pPr lvl="1">
              <a:lnSpc>
                <a:spcPct val="100000"/>
              </a:lnSpc>
              <a:spcBef>
                <a:spcPts val="0"/>
              </a:spcBef>
            </a:pPr>
            <a:r>
              <a:rPr lang="en-CA" b="1" dirty="0"/>
              <a:t>provided</a:t>
            </a:r>
            <a:r>
              <a:rPr lang="en-CA" dirty="0"/>
              <a:t>: The dependency is needed for compilation but not at runtime.</a:t>
            </a:r>
          </a:p>
          <a:p>
            <a:pPr lvl="1">
              <a:lnSpc>
                <a:spcPct val="100000"/>
              </a:lnSpc>
              <a:spcBef>
                <a:spcPts val="0"/>
              </a:spcBef>
            </a:pPr>
            <a:r>
              <a:rPr lang="en-CA" b="1" dirty="0"/>
              <a:t>runtime</a:t>
            </a:r>
            <a:r>
              <a:rPr lang="en-CA" dirty="0"/>
              <a:t>: The dependency is not needed for compilation but is needed at runtime.</a:t>
            </a:r>
          </a:p>
          <a:p>
            <a:pPr lvl="1">
              <a:lnSpc>
                <a:spcPct val="100000"/>
              </a:lnSpc>
              <a:spcBef>
                <a:spcPts val="0"/>
              </a:spcBef>
            </a:pPr>
            <a:r>
              <a:rPr lang="en-CA" b="1" dirty="0"/>
              <a:t>test</a:t>
            </a:r>
            <a:r>
              <a:rPr lang="en-CA" dirty="0"/>
              <a:t>: The dependency is only needed for testing.</a:t>
            </a:r>
          </a:p>
          <a:p>
            <a:endParaRPr lang="en-US" dirty="0"/>
          </a:p>
        </p:txBody>
      </p:sp>
    </p:spTree>
    <p:extLst>
      <p:ext uri="{BB962C8B-B14F-4D97-AF65-F5344CB8AC3E}">
        <p14:creationId xmlns:p14="http://schemas.microsoft.com/office/powerpoint/2010/main" val="16385027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471CC-AEF7-F270-06CA-49B3C33DAB80}"/>
              </a:ext>
            </a:extLst>
          </p:cNvPr>
          <p:cNvSpPr>
            <a:spLocks noGrp="1"/>
          </p:cNvSpPr>
          <p:nvPr>
            <p:ph type="ctrTitle"/>
          </p:nvPr>
        </p:nvSpPr>
        <p:spPr/>
        <p:txBody>
          <a:bodyPr/>
          <a:lstStyle/>
          <a:p>
            <a:r>
              <a:rPr lang="en-US" dirty="0"/>
              <a:t>JDBC</a:t>
            </a:r>
          </a:p>
        </p:txBody>
      </p:sp>
    </p:spTree>
    <p:extLst>
      <p:ext uri="{BB962C8B-B14F-4D97-AF65-F5344CB8AC3E}">
        <p14:creationId xmlns:p14="http://schemas.microsoft.com/office/powerpoint/2010/main" val="179645410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93C16-BB70-F39E-03F7-42487AE03CB4}"/>
              </a:ext>
            </a:extLst>
          </p:cNvPr>
          <p:cNvSpPr>
            <a:spLocks noGrp="1"/>
          </p:cNvSpPr>
          <p:nvPr>
            <p:ph type="title"/>
          </p:nvPr>
        </p:nvSpPr>
        <p:spPr/>
        <p:txBody>
          <a:bodyPr/>
          <a:lstStyle/>
          <a:p>
            <a:r>
              <a:rPr lang="en-US" dirty="0"/>
              <a:t>JDBC</a:t>
            </a:r>
          </a:p>
        </p:txBody>
      </p:sp>
      <p:sp>
        <p:nvSpPr>
          <p:cNvPr id="3" name="Text Placeholder 2">
            <a:extLst>
              <a:ext uri="{FF2B5EF4-FFF2-40B4-BE49-F238E27FC236}">
                <a16:creationId xmlns:a16="http://schemas.microsoft.com/office/drawing/2014/main" id="{4C3177FF-3170-43B0-64AE-9D0B2B0F469F}"/>
              </a:ext>
            </a:extLst>
          </p:cNvPr>
          <p:cNvSpPr>
            <a:spLocks noGrp="1"/>
          </p:cNvSpPr>
          <p:nvPr>
            <p:ph type="body" idx="1"/>
          </p:nvPr>
        </p:nvSpPr>
        <p:spPr/>
        <p:txBody>
          <a:bodyPr/>
          <a:lstStyle/>
          <a:p>
            <a:r>
              <a:rPr lang="en-CA" dirty="0"/>
              <a:t>Java Database Connectivity (JDBC) is an API that allows Java applications to interact with relational databases.</a:t>
            </a:r>
          </a:p>
          <a:p>
            <a:r>
              <a:rPr lang="en-CA" dirty="0"/>
              <a:t> It provides a standard interface for connecting to and manipulating database data, making it easier to perform CRUD (Create, Read, Update, Delete) operations.</a:t>
            </a:r>
            <a:endParaRPr lang="en-US" dirty="0"/>
          </a:p>
        </p:txBody>
      </p:sp>
    </p:spTree>
    <p:extLst>
      <p:ext uri="{BB962C8B-B14F-4D97-AF65-F5344CB8AC3E}">
        <p14:creationId xmlns:p14="http://schemas.microsoft.com/office/powerpoint/2010/main" val="1904455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6E1A7-6975-F426-4CF5-AF3D935729F9}"/>
              </a:ext>
            </a:extLst>
          </p:cNvPr>
          <p:cNvSpPr>
            <a:spLocks noGrp="1"/>
          </p:cNvSpPr>
          <p:nvPr>
            <p:ph type="title"/>
          </p:nvPr>
        </p:nvSpPr>
        <p:spPr/>
        <p:txBody>
          <a:bodyPr/>
          <a:lstStyle/>
          <a:p>
            <a:r>
              <a:rPr lang="en-US" dirty="0"/>
              <a:t>JDBC Key Concept</a:t>
            </a:r>
          </a:p>
        </p:txBody>
      </p:sp>
      <p:sp>
        <p:nvSpPr>
          <p:cNvPr id="3" name="Text Placeholder 2">
            <a:extLst>
              <a:ext uri="{FF2B5EF4-FFF2-40B4-BE49-F238E27FC236}">
                <a16:creationId xmlns:a16="http://schemas.microsoft.com/office/drawing/2014/main" id="{D39CAD99-5735-2799-5A57-3B442AC45ECD}"/>
              </a:ext>
            </a:extLst>
          </p:cNvPr>
          <p:cNvSpPr>
            <a:spLocks noGrp="1"/>
          </p:cNvSpPr>
          <p:nvPr>
            <p:ph type="body" idx="1"/>
          </p:nvPr>
        </p:nvSpPr>
        <p:spPr/>
        <p:txBody>
          <a:bodyPr/>
          <a:lstStyle/>
          <a:p>
            <a:r>
              <a:rPr lang="en-CA" sz="1400" b="1" dirty="0"/>
              <a:t>JDBC Driver</a:t>
            </a:r>
            <a:r>
              <a:rPr lang="en-CA" sz="1400" dirty="0"/>
              <a:t>: A driver that enables Java applications to interact with a specific database. Different databases require different drivers.</a:t>
            </a:r>
          </a:p>
          <a:p>
            <a:r>
              <a:rPr lang="en-CA" sz="1400" b="1" dirty="0"/>
              <a:t>Connection</a:t>
            </a:r>
            <a:r>
              <a:rPr lang="en-CA" sz="1400" dirty="0"/>
              <a:t>: Represents a connection to a database. Used to create Statement, </a:t>
            </a:r>
            <a:r>
              <a:rPr lang="en-CA" sz="1400" dirty="0" err="1"/>
              <a:t>PreparedStatement</a:t>
            </a:r>
            <a:r>
              <a:rPr lang="en-CA" sz="1400" dirty="0"/>
              <a:t>, and </a:t>
            </a:r>
            <a:r>
              <a:rPr lang="en-CA" sz="1400" dirty="0" err="1"/>
              <a:t>CallableStatement</a:t>
            </a:r>
            <a:r>
              <a:rPr lang="en-CA" sz="1400" dirty="0"/>
              <a:t> objects.</a:t>
            </a:r>
          </a:p>
          <a:p>
            <a:r>
              <a:rPr lang="en-CA" sz="1400" b="1" dirty="0"/>
              <a:t>Statement</a:t>
            </a:r>
            <a:r>
              <a:rPr lang="en-CA" sz="1400" dirty="0"/>
              <a:t>: Used to execute SQL queries and update statements against the database.</a:t>
            </a:r>
          </a:p>
          <a:p>
            <a:r>
              <a:rPr lang="en-CA" sz="1400" b="1" dirty="0" err="1"/>
              <a:t>PreparedStatement</a:t>
            </a:r>
            <a:r>
              <a:rPr lang="en-CA" sz="1400" dirty="0"/>
              <a:t>: A Statement object that is precompiled and optimized for repeated execution. It helps prevent SQL injection attacks.</a:t>
            </a:r>
          </a:p>
          <a:p>
            <a:r>
              <a:rPr lang="en-CA" sz="1400" b="1" dirty="0" err="1"/>
              <a:t>CallableStatement</a:t>
            </a:r>
            <a:r>
              <a:rPr lang="en-CA" sz="1400" dirty="0"/>
              <a:t>: Used to execute stored procedures in the database.</a:t>
            </a:r>
          </a:p>
          <a:p>
            <a:r>
              <a:rPr lang="en-CA" sz="1400" b="1" dirty="0" err="1"/>
              <a:t>ResultSet</a:t>
            </a:r>
            <a:r>
              <a:rPr lang="en-CA" sz="1400" dirty="0"/>
              <a:t>: Represents the result set of a query. Provides methods to retrieve data from the result set.</a:t>
            </a:r>
          </a:p>
          <a:p>
            <a:r>
              <a:rPr lang="en-CA" sz="1400" b="1" dirty="0"/>
              <a:t>Transaction Management</a:t>
            </a:r>
            <a:r>
              <a:rPr lang="en-CA" sz="1400" dirty="0"/>
              <a:t>: JDBC allows for transaction management using commit and rollback operations to ensure data integrity.</a:t>
            </a:r>
          </a:p>
          <a:p>
            <a:endParaRPr lang="en-US" sz="1400" dirty="0"/>
          </a:p>
        </p:txBody>
      </p:sp>
    </p:spTree>
    <p:extLst>
      <p:ext uri="{BB962C8B-B14F-4D97-AF65-F5344CB8AC3E}">
        <p14:creationId xmlns:p14="http://schemas.microsoft.com/office/powerpoint/2010/main" val="35448319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243E-21BE-1411-3149-8D6D73AF8A37}"/>
              </a:ext>
            </a:extLst>
          </p:cNvPr>
          <p:cNvSpPr>
            <a:spLocks noGrp="1"/>
          </p:cNvSpPr>
          <p:nvPr>
            <p:ph type="title"/>
          </p:nvPr>
        </p:nvSpPr>
        <p:spPr/>
        <p:txBody>
          <a:bodyPr/>
          <a:lstStyle/>
          <a:p>
            <a:r>
              <a:rPr lang="en-US" dirty="0"/>
              <a:t>JDBC Architecture</a:t>
            </a:r>
          </a:p>
        </p:txBody>
      </p:sp>
      <p:sp>
        <p:nvSpPr>
          <p:cNvPr id="3" name="Text Placeholder 2">
            <a:extLst>
              <a:ext uri="{FF2B5EF4-FFF2-40B4-BE49-F238E27FC236}">
                <a16:creationId xmlns:a16="http://schemas.microsoft.com/office/drawing/2014/main" id="{AA61A8AD-29C5-DB1D-5252-4AADB0B3FE7C}"/>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B6923EA6-4864-A3B7-56B4-3F6AFA42B808}"/>
              </a:ext>
            </a:extLst>
          </p:cNvPr>
          <p:cNvPicPr>
            <a:picLocks noChangeAspect="1"/>
          </p:cNvPicPr>
          <p:nvPr/>
        </p:nvPicPr>
        <p:blipFill>
          <a:blip r:embed="rId2"/>
          <a:stretch>
            <a:fillRect/>
          </a:stretch>
        </p:blipFill>
        <p:spPr>
          <a:xfrm>
            <a:off x="782319" y="958501"/>
            <a:ext cx="7723499" cy="4184999"/>
          </a:xfrm>
          <a:prstGeom prst="rect">
            <a:avLst/>
          </a:prstGeom>
        </p:spPr>
      </p:pic>
    </p:spTree>
    <p:extLst>
      <p:ext uri="{BB962C8B-B14F-4D97-AF65-F5344CB8AC3E}">
        <p14:creationId xmlns:p14="http://schemas.microsoft.com/office/powerpoint/2010/main" val="9136586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55827-77B0-3253-3D8D-6E1A85C6C101}"/>
              </a:ext>
            </a:extLst>
          </p:cNvPr>
          <p:cNvSpPr>
            <a:spLocks noGrp="1"/>
          </p:cNvSpPr>
          <p:nvPr>
            <p:ph type="title"/>
          </p:nvPr>
        </p:nvSpPr>
        <p:spPr/>
        <p:txBody>
          <a:bodyPr/>
          <a:lstStyle/>
          <a:p>
            <a:r>
              <a:rPr lang="en-US" dirty="0"/>
              <a:t>Java Reflection</a:t>
            </a:r>
          </a:p>
        </p:txBody>
      </p:sp>
      <p:sp>
        <p:nvSpPr>
          <p:cNvPr id="3" name="Text Placeholder 2">
            <a:extLst>
              <a:ext uri="{FF2B5EF4-FFF2-40B4-BE49-F238E27FC236}">
                <a16:creationId xmlns:a16="http://schemas.microsoft.com/office/drawing/2014/main" id="{7D5568EB-4FB2-CD3E-B4A0-1B91486C57CB}"/>
              </a:ext>
            </a:extLst>
          </p:cNvPr>
          <p:cNvSpPr>
            <a:spLocks noGrp="1"/>
          </p:cNvSpPr>
          <p:nvPr>
            <p:ph type="body" idx="1"/>
          </p:nvPr>
        </p:nvSpPr>
        <p:spPr/>
        <p:txBody>
          <a:bodyPr/>
          <a:lstStyle/>
          <a:p>
            <a:r>
              <a:rPr lang="en-CA" b="0" i="0" dirty="0">
                <a:solidFill>
                  <a:srgbClr val="000000"/>
                </a:solidFill>
                <a:effectLst/>
                <a:highlight>
                  <a:srgbClr val="FFFFFF"/>
                </a:highlight>
                <a:latin typeface="Arial" panose="020B0604020202020204" pitchFamily="34" charset="0"/>
              </a:rPr>
              <a:t>Java Reflection </a:t>
            </a:r>
            <a:r>
              <a:rPr lang="en-CA" b="0" i="0" dirty="0">
                <a:solidFill>
                  <a:srgbClr val="FFC000"/>
                </a:solidFill>
                <a:effectLst/>
                <a:highlight>
                  <a:srgbClr val="FFFFFF"/>
                </a:highlight>
                <a:latin typeface="Arial" panose="020B0604020202020204" pitchFamily="34" charset="0"/>
              </a:rPr>
              <a:t>makes it possible to inspect classes, interfaces, fields and methods at runtime,</a:t>
            </a:r>
            <a:r>
              <a:rPr lang="en-CA" b="0" i="0" dirty="0">
                <a:solidFill>
                  <a:srgbClr val="000000"/>
                </a:solidFill>
                <a:effectLst/>
                <a:highlight>
                  <a:srgbClr val="FFFFFF"/>
                </a:highlight>
                <a:latin typeface="Arial" panose="020B0604020202020204" pitchFamily="34" charset="0"/>
              </a:rPr>
              <a:t> without knowing the names of the classes, methods etc. at compile time.</a:t>
            </a:r>
          </a:p>
          <a:p>
            <a:r>
              <a:rPr lang="en-CA" b="0" i="0" dirty="0">
                <a:solidFill>
                  <a:srgbClr val="000000"/>
                </a:solidFill>
                <a:effectLst/>
                <a:highlight>
                  <a:srgbClr val="FFFFFF"/>
                </a:highlight>
                <a:latin typeface="Arial" panose="020B0604020202020204" pitchFamily="34" charset="0"/>
              </a:rPr>
              <a:t> It is also possible </a:t>
            </a:r>
            <a:r>
              <a:rPr lang="en-CA" b="0" i="0" dirty="0">
                <a:solidFill>
                  <a:srgbClr val="FFC000"/>
                </a:solidFill>
                <a:effectLst/>
                <a:highlight>
                  <a:srgbClr val="FFFFFF"/>
                </a:highlight>
                <a:latin typeface="Arial" panose="020B0604020202020204" pitchFamily="34" charset="0"/>
              </a:rPr>
              <a:t>to instantiate new objects</a:t>
            </a:r>
            <a:r>
              <a:rPr lang="en-CA" b="0" i="0" dirty="0">
                <a:solidFill>
                  <a:srgbClr val="000000"/>
                </a:solidFill>
                <a:effectLst/>
                <a:highlight>
                  <a:srgbClr val="FFFFFF"/>
                </a:highlight>
                <a:latin typeface="Arial" panose="020B0604020202020204" pitchFamily="34" charset="0"/>
              </a:rPr>
              <a:t>, invoke methods and get/set field values using reflection.</a:t>
            </a:r>
            <a:endParaRPr lang="en-US" dirty="0"/>
          </a:p>
        </p:txBody>
      </p:sp>
    </p:spTree>
    <p:extLst>
      <p:ext uri="{BB962C8B-B14F-4D97-AF65-F5344CB8AC3E}">
        <p14:creationId xmlns:p14="http://schemas.microsoft.com/office/powerpoint/2010/main" val="21509609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12C34-200B-AF90-9A17-FD99341E34C0}"/>
              </a:ext>
            </a:extLst>
          </p:cNvPr>
          <p:cNvSpPr>
            <a:spLocks noGrp="1"/>
          </p:cNvSpPr>
          <p:nvPr>
            <p:ph type="title"/>
          </p:nvPr>
        </p:nvSpPr>
        <p:spPr/>
        <p:txBody>
          <a:bodyPr/>
          <a:lstStyle/>
          <a:p>
            <a:r>
              <a:rPr lang="en-US" dirty="0"/>
              <a:t>Annotation</a:t>
            </a:r>
          </a:p>
        </p:txBody>
      </p:sp>
      <p:sp>
        <p:nvSpPr>
          <p:cNvPr id="3" name="Text Placeholder 2">
            <a:extLst>
              <a:ext uri="{FF2B5EF4-FFF2-40B4-BE49-F238E27FC236}">
                <a16:creationId xmlns:a16="http://schemas.microsoft.com/office/drawing/2014/main" id="{58795887-3564-73C8-DD02-C5324482E577}"/>
              </a:ext>
            </a:extLst>
          </p:cNvPr>
          <p:cNvSpPr>
            <a:spLocks noGrp="1"/>
          </p:cNvSpPr>
          <p:nvPr>
            <p:ph type="body" idx="1"/>
          </p:nvPr>
        </p:nvSpPr>
        <p:spPr/>
        <p:txBody>
          <a:bodyPr/>
          <a:lstStyle/>
          <a:p>
            <a:r>
              <a:rPr lang="en-CA" dirty="0"/>
              <a:t>Annotations in Java provide a </a:t>
            </a:r>
            <a:r>
              <a:rPr lang="en-CA" dirty="0">
                <a:solidFill>
                  <a:srgbClr val="FFC000"/>
                </a:solidFill>
              </a:rPr>
              <a:t>way to add metadata to your code, </a:t>
            </a:r>
            <a:r>
              <a:rPr lang="en-CA" dirty="0"/>
              <a:t>which can then be </a:t>
            </a:r>
            <a:r>
              <a:rPr lang="en-CA" dirty="0">
                <a:solidFill>
                  <a:srgbClr val="FFC000"/>
                </a:solidFill>
              </a:rPr>
              <a:t>processed at compile-time, runtime, or both</a:t>
            </a:r>
            <a:r>
              <a:rPr lang="en-CA" dirty="0"/>
              <a:t>. </a:t>
            </a:r>
          </a:p>
          <a:p>
            <a:r>
              <a:rPr lang="en-CA" dirty="0"/>
              <a:t>There are built-in annotations provided by the Java language, and you can also define custom annotations to suit your needs.</a:t>
            </a:r>
            <a:endParaRPr lang="en-US" dirty="0"/>
          </a:p>
        </p:txBody>
      </p:sp>
    </p:spTree>
    <p:extLst>
      <p:ext uri="{BB962C8B-B14F-4D97-AF65-F5344CB8AC3E}">
        <p14:creationId xmlns:p14="http://schemas.microsoft.com/office/powerpoint/2010/main" val="3437162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99D49-D68C-275A-EC37-57533EBA4912}"/>
              </a:ext>
            </a:extLst>
          </p:cNvPr>
          <p:cNvSpPr>
            <a:spLocks noGrp="1"/>
          </p:cNvSpPr>
          <p:nvPr>
            <p:ph type="title"/>
          </p:nvPr>
        </p:nvSpPr>
        <p:spPr>
          <a:xfrm>
            <a:off x="710275" y="-60250"/>
            <a:ext cx="7723500" cy="481200"/>
          </a:xfrm>
        </p:spPr>
        <p:txBody>
          <a:bodyPr/>
          <a:lstStyle/>
          <a:p>
            <a:r>
              <a:rPr lang="en-US" dirty="0"/>
              <a:t>JVM Memory</a:t>
            </a:r>
          </a:p>
        </p:txBody>
      </p:sp>
      <p:sp>
        <p:nvSpPr>
          <p:cNvPr id="3" name="Text Placeholder 2">
            <a:extLst>
              <a:ext uri="{FF2B5EF4-FFF2-40B4-BE49-F238E27FC236}">
                <a16:creationId xmlns:a16="http://schemas.microsoft.com/office/drawing/2014/main" id="{15DB20D7-B6EF-2D42-AD2B-C3F58FBDEB6B}"/>
              </a:ext>
            </a:extLst>
          </p:cNvPr>
          <p:cNvSpPr>
            <a:spLocks noGrp="1"/>
          </p:cNvSpPr>
          <p:nvPr>
            <p:ph type="body" idx="1"/>
          </p:nvPr>
        </p:nvSpPr>
        <p:spPr>
          <a:xfrm>
            <a:off x="710275" y="787400"/>
            <a:ext cx="7723500" cy="3886199"/>
          </a:xfrm>
        </p:spPr>
        <p:txBody>
          <a:bodyPr/>
          <a:lstStyle/>
          <a:p>
            <a:pPr fontAlgn="base">
              <a:buFont typeface="+mj-lt"/>
              <a:buAutoNum type="arabicPeriod"/>
            </a:pPr>
            <a:r>
              <a:rPr lang="en-CA" sz="1400" b="1" i="0" dirty="0">
                <a:solidFill>
                  <a:srgbClr val="273239"/>
                </a:solidFill>
                <a:effectLst/>
                <a:latin typeface="urw-din"/>
              </a:rPr>
              <a:t>Method area:</a:t>
            </a:r>
            <a:r>
              <a:rPr lang="en-CA" sz="1400" b="0" i="0" dirty="0">
                <a:solidFill>
                  <a:srgbClr val="273239"/>
                </a:solidFill>
                <a:effectLst/>
                <a:latin typeface="urw-din"/>
              </a:rPr>
              <a:t> In the method area, all class level information like class name, immediate parent class name, methods and variables information etc. are stored, including static variables. There is only one method area per JVM, and it is a shared resource. From java 8, static variables are now stored in Heap area.</a:t>
            </a:r>
          </a:p>
          <a:p>
            <a:pPr algn="just" fontAlgn="base">
              <a:buFont typeface="+mj-lt"/>
              <a:buAutoNum type="arabicPeriod"/>
            </a:pPr>
            <a:r>
              <a:rPr lang="en-CA" sz="1400" b="1" i="0" dirty="0">
                <a:solidFill>
                  <a:srgbClr val="273239"/>
                </a:solidFill>
                <a:effectLst/>
                <a:latin typeface="urw-din"/>
              </a:rPr>
              <a:t>Heap area:</a:t>
            </a:r>
            <a:r>
              <a:rPr lang="en-CA" sz="1400" b="0" i="0" dirty="0">
                <a:solidFill>
                  <a:srgbClr val="273239"/>
                </a:solidFill>
                <a:effectLst/>
                <a:latin typeface="urw-din"/>
              </a:rPr>
              <a:t> Information of all objects is stored in the heap area. There is also one Heap Area per JVM. It is also a shared resource.</a:t>
            </a:r>
          </a:p>
          <a:p>
            <a:pPr algn="just" fontAlgn="base">
              <a:buFont typeface="+mj-lt"/>
              <a:buAutoNum type="arabicPeriod"/>
            </a:pPr>
            <a:r>
              <a:rPr lang="en-CA" sz="1400" b="1" i="0" dirty="0">
                <a:solidFill>
                  <a:srgbClr val="273239"/>
                </a:solidFill>
                <a:effectLst/>
                <a:latin typeface="urw-din"/>
              </a:rPr>
              <a:t>Stack area:</a:t>
            </a:r>
            <a:r>
              <a:rPr lang="en-CA" sz="1400" b="0" i="0" dirty="0">
                <a:solidFill>
                  <a:srgbClr val="273239"/>
                </a:solidFill>
                <a:effectLst/>
                <a:latin typeface="urw-din"/>
              </a:rPr>
              <a:t> For every thread, JVM creates one run-time stack which is stored here. Every block of this stack is called activation record/stack frame which stores methods calls. All local variables of that method are stored in their corresponding frame. After a thread terminates, its run-time stack will be destroyed by JVM. It is not a shared resource.</a:t>
            </a:r>
          </a:p>
          <a:p>
            <a:pPr algn="just" fontAlgn="base">
              <a:buFont typeface="+mj-lt"/>
              <a:buAutoNum type="arabicPeriod"/>
            </a:pPr>
            <a:r>
              <a:rPr lang="en-CA" sz="1400" b="1" i="0" dirty="0">
                <a:solidFill>
                  <a:srgbClr val="273239"/>
                </a:solidFill>
                <a:effectLst/>
                <a:latin typeface="urw-din"/>
              </a:rPr>
              <a:t>PC Registers:</a:t>
            </a:r>
            <a:r>
              <a:rPr lang="en-CA" sz="1400" b="0" i="0" dirty="0">
                <a:solidFill>
                  <a:srgbClr val="273239"/>
                </a:solidFill>
                <a:effectLst/>
                <a:latin typeface="urw-din"/>
              </a:rPr>
              <a:t> Store address of current execution instruction of a thread. Obviously, each thread has separate PC Registers.</a:t>
            </a:r>
          </a:p>
          <a:p>
            <a:pPr algn="just" fontAlgn="base">
              <a:buFont typeface="+mj-lt"/>
              <a:buAutoNum type="arabicPeriod"/>
            </a:pPr>
            <a:r>
              <a:rPr lang="en-CA" sz="1400" b="1" i="0" dirty="0">
                <a:solidFill>
                  <a:srgbClr val="273239"/>
                </a:solidFill>
                <a:effectLst/>
                <a:latin typeface="urw-din"/>
              </a:rPr>
              <a:t>Native method stacks:</a:t>
            </a:r>
            <a:r>
              <a:rPr lang="en-CA" sz="1400" b="0" i="0" dirty="0">
                <a:solidFill>
                  <a:srgbClr val="273239"/>
                </a:solidFill>
                <a:effectLst/>
                <a:latin typeface="urw-din"/>
              </a:rPr>
              <a:t> For every thread, a separate native stack is created. It stores native method information. </a:t>
            </a:r>
          </a:p>
          <a:p>
            <a:pPr marL="114300" indent="0">
              <a:buNone/>
            </a:pPr>
            <a:br>
              <a:rPr lang="en-CA" sz="1400" dirty="0"/>
            </a:br>
            <a:endParaRPr lang="en-US" sz="1400" dirty="0"/>
          </a:p>
        </p:txBody>
      </p:sp>
    </p:spTree>
    <p:extLst>
      <p:ext uri="{BB962C8B-B14F-4D97-AF65-F5344CB8AC3E}">
        <p14:creationId xmlns:p14="http://schemas.microsoft.com/office/powerpoint/2010/main" val="21839373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485CF-BD45-E1F1-1CFA-6F419F848399}"/>
              </a:ext>
            </a:extLst>
          </p:cNvPr>
          <p:cNvSpPr>
            <a:spLocks noGrp="1"/>
          </p:cNvSpPr>
          <p:nvPr>
            <p:ph type="title"/>
          </p:nvPr>
        </p:nvSpPr>
        <p:spPr/>
        <p:txBody>
          <a:bodyPr/>
          <a:lstStyle/>
          <a:p>
            <a:r>
              <a:rPr lang="en-US" dirty="0"/>
              <a:t>Built in Annotation</a:t>
            </a:r>
          </a:p>
        </p:txBody>
      </p:sp>
      <p:sp>
        <p:nvSpPr>
          <p:cNvPr id="3" name="Text Placeholder 2">
            <a:extLst>
              <a:ext uri="{FF2B5EF4-FFF2-40B4-BE49-F238E27FC236}">
                <a16:creationId xmlns:a16="http://schemas.microsoft.com/office/drawing/2014/main" id="{C4D4FC09-83C8-1486-9D6C-680CA522BE43}"/>
              </a:ext>
            </a:extLst>
          </p:cNvPr>
          <p:cNvSpPr>
            <a:spLocks noGrp="1"/>
          </p:cNvSpPr>
          <p:nvPr>
            <p:ph type="body" idx="1"/>
          </p:nvPr>
        </p:nvSpPr>
        <p:spPr/>
        <p:txBody>
          <a:bodyPr/>
          <a:lstStyle/>
          <a:p>
            <a:r>
              <a:rPr lang="en-CA" dirty="0"/>
              <a:t>@Override</a:t>
            </a:r>
          </a:p>
          <a:p>
            <a:r>
              <a:rPr lang="en-CA" dirty="0"/>
              <a:t>@Deprecated</a:t>
            </a:r>
          </a:p>
          <a:p>
            <a:r>
              <a:rPr lang="en-CA" dirty="0"/>
              <a:t>@</a:t>
            </a:r>
            <a:r>
              <a:rPr lang="en-CA" dirty="0" err="1"/>
              <a:t>SuppressWarnings</a:t>
            </a:r>
            <a:endParaRPr lang="en-CA" dirty="0"/>
          </a:p>
          <a:p>
            <a:r>
              <a:rPr lang="en-CA" dirty="0"/>
              <a:t>@</a:t>
            </a:r>
            <a:r>
              <a:rPr lang="en-CA" dirty="0" err="1"/>
              <a:t>FunctionalInterface</a:t>
            </a:r>
            <a:endParaRPr lang="en-US" dirty="0"/>
          </a:p>
        </p:txBody>
      </p:sp>
    </p:spTree>
    <p:extLst>
      <p:ext uri="{BB962C8B-B14F-4D97-AF65-F5344CB8AC3E}">
        <p14:creationId xmlns:p14="http://schemas.microsoft.com/office/powerpoint/2010/main" val="20371636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673D-1E80-F644-EB81-3D23208610E7}"/>
              </a:ext>
            </a:extLst>
          </p:cNvPr>
          <p:cNvSpPr>
            <a:spLocks noGrp="1"/>
          </p:cNvSpPr>
          <p:nvPr>
            <p:ph type="title"/>
          </p:nvPr>
        </p:nvSpPr>
        <p:spPr/>
        <p:txBody>
          <a:bodyPr/>
          <a:lstStyle/>
          <a:p>
            <a:r>
              <a:rPr lang="en-US" dirty="0"/>
              <a:t>Stream </a:t>
            </a:r>
          </a:p>
        </p:txBody>
      </p:sp>
      <p:sp>
        <p:nvSpPr>
          <p:cNvPr id="3" name="Text Placeholder 2">
            <a:extLst>
              <a:ext uri="{FF2B5EF4-FFF2-40B4-BE49-F238E27FC236}">
                <a16:creationId xmlns:a16="http://schemas.microsoft.com/office/drawing/2014/main" id="{6D3892C9-8A12-AEC5-8814-F031A38F04F9}"/>
              </a:ext>
            </a:extLst>
          </p:cNvPr>
          <p:cNvSpPr>
            <a:spLocks noGrp="1"/>
          </p:cNvSpPr>
          <p:nvPr>
            <p:ph type="body" idx="1"/>
          </p:nvPr>
        </p:nvSpPr>
        <p:spPr/>
        <p:txBody>
          <a:bodyPr/>
          <a:lstStyle/>
          <a:p>
            <a:r>
              <a:rPr lang="en-CA" dirty="0"/>
              <a:t>A Stream is a sequence of elements supporting sequential and parallel aggregate operations.</a:t>
            </a:r>
          </a:p>
          <a:p>
            <a:endParaRPr lang="en-CA" dirty="0"/>
          </a:p>
          <a:p>
            <a:r>
              <a:rPr lang="en-CA" dirty="0"/>
              <a:t>It allows for operations like filtering, mapping, and reducing, and is designed to work with data in a functional style.</a:t>
            </a:r>
            <a:endParaRPr lang="en-US" dirty="0"/>
          </a:p>
        </p:txBody>
      </p:sp>
    </p:spTree>
    <p:extLst>
      <p:ext uri="{BB962C8B-B14F-4D97-AF65-F5344CB8AC3E}">
        <p14:creationId xmlns:p14="http://schemas.microsoft.com/office/powerpoint/2010/main" val="182332928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75BC9-5AB9-9FBF-2E5A-305EFE305A29}"/>
              </a:ext>
            </a:extLst>
          </p:cNvPr>
          <p:cNvSpPr>
            <a:spLocks noGrp="1"/>
          </p:cNvSpPr>
          <p:nvPr>
            <p:ph type="title"/>
          </p:nvPr>
        </p:nvSpPr>
        <p:spPr/>
        <p:txBody>
          <a:bodyPr/>
          <a:lstStyle/>
          <a:p>
            <a:r>
              <a:rPr lang="en-US" dirty="0"/>
              <a:t>Why Stream ?</a:t>
            </a:r>
          </a:p>
        </p:txBody>
      </p:sp>
      <p:sp>
        <p:nvSpPr>
          <p:cNvPr id="3" name="Text Placeholder 2">
            <a:extLst>
              <a:ext uri="{FF2B5EF4-FFF2-40B4-BE49-F238E27FC236}">
                <a16:creationId xmlns:a16="http://schemas.microsoft.com/office/drawing/2014/main" id="{8D5EA3E8-DF51-7E37-327F-D19B61185E0E}"/>
              </a:ext>
            </a:extLst>
          </p:cNvPr>
          <p:cNvSpPr>
            <a:spLocks noGrp="1"/>
          </p:cNvSpPr>
          <p:nvPr>
            <p:ph type="body" idx="1"/>
          </p:nvPr>
        </p:nvSpPr>
        <p:spPr/>
        <p:txBody>
          <a:bodyPr/>
          <a:lstStyle/>
          <a:p>
            <a:r>
              <a:rPr lang="en-CA" b="1" dirty="0"/>
              <a:t>Declarative Syntax</a:t>
            </a:r>
            <a:r>
              <a:rPr lang="en-CA" dirty="0"/>
              <a:t>: Streams allow you to write code that describes </a:t>
            </a:r>
            <a:r>
              <a:rPr lang="en-CA" i="1" dirty="0"/>
              <a:t>what</a:t>
            </a:r>
            <a:r>
              <a:rPr lang="en-CA" dirty="0"/>
              <a:t> you want to achieve rather than </a:t>
            </a:r>
            <a:r>
              <a:rPr lang="en-CA" i="1" dirty="0"/>
              <a:t>how</a:t>
            </a:r>
            <a:r>
              <a:rPr lang="en-CA" dirty="0"/>
              <a:t> to achieve it.</a:t>
            </a:r>
          </a:p>
          <a:p>
            <a:pPr lvl="1"/>
            <a:r>
              <a:rPr lang="en-CA" dirty="0"/>
              <a:t>List&lt;String&gt; names = </a:t>
            </a:r>
            <a:r>
              <a:rPr lang="en-CA" dirty="0" err="1"/>
              <a:t>Arrays.asList</a:t>
            </a:r>
            <a:r>
              <a:rPr lang="en-CA" dirty="0"/>
              <a:t>("Alex", ”Johnson", "Cally"); </a:t>
            </a:r>
          </a:p>
          <a:p>
            <a:pPr marL="596900" lvl="1" indent="0">
              <a:buNone/>
            </a:pPr>
            <a:r>
              <a:rPr lang="en-CA" dirty="0"/>
              <a:t>	List&lt;String&gt; </a:t>
            </a:r>
            <a:r>
              <a:rPr lang="en-CA" dirty="0" err="1"/>
              <a:t>upperCaseNames</a:t>
            </a:r>
            <a:r>
              <a:rPr lang="en-CA" dirty="0"/>
              <a:t> = </a:t>
            </a:r>
            <a:r>
              <a:rPr lang="en-CA" dirty="0" err="1"/>
              <a:t>names.stream</a:t>
            </a:r>
            <a:r>
              <a:rPr lang="en-CA" dirty="0"/>
              <a:t>() .map(String::</a:t>
            </a:r>
            <a:r>
              <a:rPr lang="en-CA" dirty="0" err="1"/>
              <a:t>toUpperCase</a:t>
            </a:r>
            <a:r>
              <a:rPr lang="en-CA" dirty="0"/>
              <a:t>) 		.collect(</a:t>
            </a:r>
            <a:r>
              <a:rPr lang="en-CA" dirty="0" err="1"/>
              <a:t>Collectors.toList</a:t>
            </a:r>
            <a:r>
              <a:rPr lang="en-CA" dirty="0"/>
              <a:t>());</a:t>
            </a:r>
          </a:p>
          <a:p>
            <a:r>
              <a:rPr lang="en-CA" b="1" dirty="0"/>
              <a:t>Functional Programming</a:t>
            </a:r>
            <a:r>
              <a:rPr lang="en-CA" dirty="0"/>
              <a:t>: Streams promote a functional programming style by allowing you to use operations like map, filter, reduce, and more. This can lead to cleaner and more maintainable code.</a:t>
            </a:r>
          </a:p>
          <a:p>
            <a:pPr lvl="1"/>
            <a:r>
              <a:rPr lang="en-CA" dirty="0"/>
              <a:t>List&lt;Integer&gt; numbers = </a:t>
            </a:r>
            <a:r>
              <a:rPr lang="en-CA" dirty="0" err="1"/>
              <a:t>Arrays.asList</a:t>
            </a:r>
            <a:r>
              <a:rPr lang="en-CA" dirty="0"/>
              <a:t>(1, 2, 3, 4, 5); int sum = </a:t>
            </a:r>
            <a:r>
              <a:rPr lang="en-CA" dirty="0" err="1"/>
              <a:t>numbers.stream</a:t>
            </a:r>
            <a:r>
              <a:rPr lang="en-CA" dirty="0"/>
              <a:t>() .filter(n -&gt; n % 2 == 1) .</a:t>
            </a:r>
            <a:r>
              <a:rPr lang="en-CA" dirty="0" err="1"/>
              <a:t>mapToInt</a:t>
            </a:r>
            <a:r>
              <a:rPr lang="en-CA" dirty="0"/>
              <a:t>(Integer::</a:t>
            </a:r>
            <a:r>
              <a:rPr lang="en-CA" dirty="0" err="1"/>
              <a:t>intValue</a:t>
            </a:r>
            <a:r>
              <a:rPr lang="en-CA" dirty="0"/>
              <a:t>) .sum();</a:t>
            </a:r>
          </a:p>
          <a:p>
            <a:pPr lvl="1"/>
            <a:endParaRPr lang="en-US" dirty="0"/>
          </a:p>
        </p:txBody>
      </p:sp>
    </p:spTree>
    <p:extLst>
      <p:ext uri="{BB962C8B-B14F-4D97-AF65-F5344CB8AC3E}">
        <p14:creationId xmlns:p14="http://schemas.microsoft.com/office/powerpoint/2010/main" val="132539557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7745F-3549-A8FA-A748-1F3D212B0BB1}"/>
              </a:ext>
            </a:extLst>
          </p:cNvPr>
          <p:cNvSpPr>
            <a:spLocks noGrp="1"/>
          </p:cNvSpPr>
          <p:nvPr>
            <p:ph type="title"/>
          </p:nvPr>
        </p:nvSpPr>
        <p:spPr/>
        <p:txBody>
          <a:bodyPr/>
          <a:lstStyle/>
          <a:p>
            <a:r>
              <a:rPr lang="en-US" dirty="0"/>
              <a:t>Why Stream?</a:t>
            </a:r>
          </a:p>
        </p:txBody>
      </p:sp>
      <p:sp>
        <p:nvSpPr>
          <p:cNvPr id="3" name="Text Placeholder 2">
            <a:extLst>
              <a:ext uri="{FF2B5EF4-FFF2-40B4-BE49-F238E27FC236}">
                <a16:creationId xmlns:a16="http://schemas.microsoft.com/office/drawing/2014/main" id="{130AEDD3-548E-1927-676D-E6B7BF27CA17}"/>
              </a:ext>
            </a:extLst>
          </p:cNvPr>
          <p:cNvSpPr>
            <a:spLocks noGrp="1"/>
          </p:cNvSpPr>
          <p:nvPr>
            <p:ph type="body" idx="1"/>
          </p:nvPr>
        </p:nvSpPr>
        <p:spPr/>
        <p:txBody>
          <a:bodyPr/>
          <a:lstStyle/>
          <a:p>
            <a:r>
              <a:rPr lang="en-CA" b="1" dirty="0"/>
              <a:t>Parallel Processing</a:t>
            </a:r>
            <a:r>
              <a:rPr lang="en-CA" dirty="0"/>
              <a:t>: Streams can be processed in parallel with minimal effort, allowing you to take advantage of multi-core processors.</a:t>
            </a:r>
          </a:p>
          <a:p>
            <a:pPr lvl="1"/>
            <a:r>
              <a:rPr lang="en-CA" dirty="0"/>
              <a:t> long count = </a:t>
            </a:r>
            <a:r>
              <a:rPr lang="en-CA" dirty="0" err="1"/>
              <a:t>numbers.parallelStream</a:t>
            </a:r>
            <a:r>
              <a:rPr lang="en-CA" dirty="0"/>
              <a:t>() .filter(n -&gt; n % 2 == 1) .count();</a:t>
            </a:r>
          </a:p>
          <a:p>
            <a:r>
              <a:rPr lang="en-CA" b="1" dirty="0"/>
              <a:t>Pipelining</a:t>
            </a:r>
            <a:r>
              <a:rPr lang="en-CA" dirty="0"/>
              <a:t>: Streams support pipelining, where operations are chained together to create a sequence of transformations and computations.</a:t>
            </a:r>
          </a:p>
          <a:p>
            <a:pPr lvl="1"/>
            <a:r>
              <a:rPr lang="en-CA" dirty="0"/>
              <a:t>List&lt;String&gt; </a:t>
            </a:r>
            <a:r>
              <a:rPr lang="en-CA" dirty="0" err="1"/>
              <a:t>filteredNames</a:t>
            </a:r>
            <a:r>
              <a:rPr lang="en-CA" dirty="0"/>
              <a:t> = </a:t>
            </a:r>
            <a:r>
              <a:rPr lang="en-CA" dirty="0" err="1"/>
              <a:t>names.stream</a:t>
            </a:r>
            <a:r>
              <a:rPr lang="en-CA" dirty="0"/>
              <a:t>() .filter(name -&gt; </a:t>
            </a:r>
            <a:r>
              <a:rPr lang="en-CA" dirty="0" err="1"/>
              <a:t>name.startsWith</a:t>
            </a:r>
            <a:r>
              <a:rPr lang="en-CA" dirty="0"/>
              <a:t>("A")) .sorted() .collect(</a:t>
            </a:r>
            <a:r>
              <a:rPr lang="en-CA" dirty="0" err="1"/>
              <a:t>Collectors.toList</a:t>
            </a:r>
            <a:r>
              <a:rPr lang="en-CA" dirty="0"/>
              <a:t>());</a:t>
            </a:r>
            <a:endParaRPr lang="en-US" dirty="0"/>
          </a:p>
        </p:txBody>
      </p:sp>
    </p:spTree>
    <p:extLst>
      <p:ext uri="{BB962C8B-B14F-4D97-AF65-F5344CB8AC3E}">
        <p14:creationId xmlns:p14="http://schemas.microsoft.com/office/powerpoint/2010/main" val="2033480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69929E-A478-44CF-E872-42BCFA502940}"/>
              </a:ext>
            </a:extLst>
          </p:cNvPr>
          <p:cNvSpPr>
            <a:spLocks noGrp="1"/>
          </p:cNvSpPr>
          <p:nvPr>
            <p:ph type="title"/>
          </p:nvPr>
        </p:nvSpPr>
        <p:spPr>
          <a:xfrm>
            <a:off x="636385" y="943"/>
            <a:ext cx="7723500" cy="481200"/>
          </a:xfrm>
        </p:spPr>
        <p:txBody>
          <a:bodyPr/>
          <a:lstStyle/>
          <a:p>
            <a:r>
              <a:rPr lang="en-US" dirty="0"/>
              <a:t>Java 8 </a:t>
            </a:r>
          </a:p>
        </p:txBody>
      </p:sp>
      <p:sp>
        <p:nvSpPr>
          <p:cNvPr id="5" name="Text Placeholder 4">
            <a:extLst>
              <a:ext uri="{FF2B5EF4-FFF2-40B4-BE49-F238E27FC236}">
                <a16:creationId xmlns:a16="http://schemas.microsoft.com/office/drawing/2014/main" id="{B0F8EE87-9CC3-EF43-CFF8-BB34AAD2E959}"/>
              </a:ext>
            </a:extLst>
          </p:cNvPr>
          <p:cNvSpPr>
            <a:spLocks noGrp="1"/>
          </p:cNvSpPr>
          <p:nvPr>
            <p:ph type="body" idx="1"/>
          </p:nvPr>
        </p:nvSpPr>
        <p:spPr>
          <a:xfrm>
            <a:off x="636385" y="406401"/>
            <a:ext cx="7871282" cy="4174834"/>
          </a:xfrm>
        </p:spPr>
        <p:txBody>
          <a:bodyPr/>
          <a:lstStyle/>
          <a:p>
            <a:pPr marL="114300" indent="0" algn="l">
              <a:buNone/>
            </a:pPr>
            <a:r>
              <a:rPr lang="en-CA" sz="1600" b="1" i="0" dirty="0">
                <a:solidFill>
                  <a:srgbClr val="FFC000"/>
                </a:solidFill>
                <a:effectLst/>
                <a:highlight>
                  <a:srgbClr val="FFFFFF"/>
                </a:highlight>
                <a:latin typeface="-apple-system"/>
              </a:rPr>
              <a:t>Functional Interfaces?</a:t>
            </a:r>
          </a:p>
          <a:p>
            <a:pPr algn="l"/>
            <a:r>
              <a:rPr lang="en-CA" sz="1200" b="0" i="0" dirty="0">
                <a:solidFill>
                  <a:srgbClr val="000000"/>
                </a:solidFill>
                <a:effectLst/>
                <a:highlight>
                  <a:srgbClr val="FFFFFF"/>
                </a:highlight>
                <a:latin typeface="-apple-system"/>
              </a:rPr>
              <a:t>A functional interface is an interface that has exactly one abstract method. Java 8 introduced the @</a:t>
            </a:r>
            <a:r>
              <a:rPr lang="en-CA" sz="1200" b="0" i="0" dirty="0" err="1">
                <a:solidFill>
                  <a:srgbClr val="000000"/>
                </a:solidFill>
                <a:effectLst/>
                <a:highlight>
                  <a:srgbClr val="FFFFFF"/>
                </a:highlight>
                <a:latin typeface="-apple-system"/>
              </a:rPr>
              <a:t>FunctionalInterface</a:t>
            </a:r>
            <a:r>
              <a:rPr lang="en-CA" sz="1200" b="0" i="0" dirty="0">
                <a:solidFill>
                  <a:srgbClr val="000000"/>
                </a:solidFill>
                <a:effectLst/>
                <a:highlight>
                  <a:srgbClr val="FFFFFF"/>
                </a:highlight>
                <a:latin typeface="-apple-system"/>
              </a:rPr>
              <a:t> annotation to define a functional interface. Lambda expressions can be used to instantiate functional interfaces.</a:t>
            </a:r>
            <a:endParaRPr lang="en-CA" sz="1200" b="1" i="0" dirty="0">
              <a:solidFill>
                <a:srgbClr val="000000"/>
              </a:solidFill>
              <a:effectLst/>
              <a:highlight>
                <a:srgbClr val="FFFFFF"/>
              </a:highlight>
              <a:latin typeface="-apple-system"/>
            </a:endParaRPr>
          </a:p>
          <a:p>
            <a:pPr marL="114300" indent="0">
              <a:buNone/>
            </a:pPr>
            <a:r>
              <a:rPr lang="en-CA" sz="1600" b="1" i="0" dirty="0">
                <a:solidFill>
                  <a:srgbClr val="000000"/>
                </a:solidFill>
                <a:effectLst/>
                <a:highlight>
                  <a:srgbClr val="FFFFFF"/>
                </a:highlight>
                <a:latin typeface="-apple-system"/>
              </a:rPr>
              <a:t> Lambda Expressions</a:t>
            </a:r>
          </a:p>
          <a:p>
            <a:r>
              <a:rPr lang="en-CA" sz="1200" dirty="0">
                <a:solidFill>
                  <a:srgbClr val="000000"/>
                </a:solidFill>
                <a:highlight>
                  <a:srgbClr val="FFFFFF"/>
                </a:highlight>
                <a:latin typeface="-apple-system"/>
              </a:rPr>
              <a:t>Lambda expressions provide a clear and concise way to represent one method interface using an expression. They are used primarily to define the implementation of a functional interface.</a:t>
            </a:r>
          </a:p>
          <a:p>
            <a:pPr marL="114300" indent="0">
              <a:buNone/>
            </a:pPr>
            <a:r>
              <a:rPr lang="en-CA" sz="1600" b="1" dirty="0">
                <a:solidFill>
                  <a:srgbClr val="FFC000"/>
                </a:solidFill>
                <a:highlight>
                  <a:srgbClr val="FFFFFF"/>
                </a:highlight>
                <a:latin typeface="-apple-system"/>
              </a:rPr>
              <a:t>Method Reference</a:t>
            </a:r>
          </a:p>
          <a:p>
            <a:r>
              <a:rPr lang="en-CA" sz="1200" dirty="0">
                <a:solidFill>
                  <a:srgbClr val="000000"/>
                </a:solidFill>
                <a:highlight>
                  <a:srgbClr val="FFFFFF"/>
                </a:highlight>
                <a:latin typeface="-apple-system"/>
              </a:rPr>
              <a:t>Java provides a new feature called method reference in Java 8. Method reference is used to refer method of functional interface.</a:t>
            </a:r>
          </a:p>
          <a:p>
            <a:r>
              <a:rPr lang="en-CA" sz="1200" dirty="0">
                <a:solidFill>
                  <a:srgbClr val="000000"/>
                </a:solidFill>
                <a:highlight>
                  <a:srgbClr val="FFFFFF"/>
                </a:highlight>
                <a:latin typeface="-apple-system"/>
              </a:rPr>
              <a:t>It is compact and easy form of lambda expression. Each time when you are using lambda expression to just referring a method, you can replace your lambda expression with method reference. </a:t>
            </a:r>
            <a:endParaRPr lang="en-CA" sz="1600" b="0" i="0" dirty="0">
              <a:solidFill>
                <a:srgbClr val="000000"/>
              </a:solidFill>
              <a:effectLst/>
              <a:highlight>
                <a:srgbClr val="FFFFFF"/>
              </a:highlight>
              <a:latin typeface="-apple-system"/>
            </a:endParaRPr>
          </a:p>
          <a:p>
            <a:pPr marL="114300" indent="0">
              <a:buNone/>
            </a:pPr>
            <a:r>
              <a:rPr lang="en-CA" sz="1600" b="1" dirty="0">
                <a:solidFill>
                  <a:srgbClr val="000000"/>
                </a:solidFill>
                <a:highlight>
                  <a:srgbClr val="FFFFFF"/>
                </a:highlight>
                <a:latin typeface="-apple-system"/>
              </a:rPr>
              <a:t>Steam API</a:t>
            </a:r>
          </a:p>
          <a:p>
            <a:r>
              <a:rPr lang="en-CA" sz="1200" dirty="0">
                <a:solidFill>
                  <a:srgbClr val="000000"/>
                </a:solidFill>
                <a:highlight>
                  <a:srgbClr val="FFFFFF"/>
                </a:highlight>
                <a:latin typeface="-apple-system"/>
              </a:rPr>
              <a:t>The Streams API is a new abstraction introduced in Java 8 that allows you to process sequences of elements (such as collections) in a functional style. Streams support operations like mapping, filtering, and reduction.</a:t>
            </a:r>
          </a:p>
          <a:p>
            <a:endParaRPr lang="en-US" sz="1600" dirty="0"/>
          </a:p>
        </p:txBody>
      </p:sp>
    </p:spTree>
    <p:extLst>
      <p:ext uri="{BB962C8B-B14F-4D97-AF65-F5344CB8AC3E}">
        <p14:creationId xmlns:p14="http://schemas.microsoft.com/office/powerpoint/2010/main" val="20678423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5871-908B-BE1B-8A25-647B4BACF062}"/>
              </a:ext>
            </a:extLst>
          </p:cNvPr>
          <p:cNvSpPr>
            <a:spLocks noGrp="1"/>
          </p:cNvSpPr>
          <p:nvPr>
            <p:ph type="title"/>
          </p:nvPr>
        </p:nvSpPr>
        <p:spPr>
          <a:xfrm>
            <a:off x="710275" y="250325"/>
            <a:ext cx="7723500" cy="481200"/>
          </a:xfrm>
        </p:spPr>
        <p:txBody>
          <a:bodyPr/>
          <a:lstStyle/>
          <a:p>
            <a:r>
              <a:rPr lang="en-US" dirty="0"/>
              <a:t>Java 8 </a:t>
            </a:r>
          </a:p>
        </p:txBody>
      </p:sp>
      <p:sp>
        <p:nvSpPr>
          <p:cNvPr id="3" name="Text Placeholder 2">
            <a:extLst>
              <a:ext uri="{FF2B5EF4-FFF2-40B4-BE49-F238E27FC236}">
                <a16:creationId xmlns:a16="http://schemas.microsoft.com/office/drawing/2014/main" id="{ED74CDDF-B136-3245-474F-20A7FBE2AEF0}"/>
              </a:ext>
            </a:extLst>
          </p:cNvPr>
          <p:cNvSpPr>
            <a:spLocks noGrp="1"/>
          </p:cNvSpPr>
          <p:nvPr>
            <p:ph type="body" idx="1"/>
          </p:nvPr>
        </p:nvSpPr>
        <p:spPr>
          <a:xfrm>
            <a:off x="710275" y="653717"/>
            <a:ext cx="7723500" cy="3454500"/>
          </a:xfrm>
        </p:spPr>
        <p:txBody>
          <a:bodyPr/>
          <a:lstStyle/>
          <a:p>
            <a:pPr marL="114300" indent="0">
              <a:buNone/>
            </a:pPr>
            <a:r>
              <a:rPr lang="en-US" dirty="0"/>
              <a:t>Optional</a:t>
            </a:r>
          </a:p>
          <a:p>
            <a:pPr lvl="1"/>
            <a:r>
              <a:rPr lang="en-CA" b="0" i="0" dirty="0">
                <a:solidFill>
                  <a:srgbClr val="000000"/>
                </a:solidFill>
                <a:effectLst/>
                <a:highlight>
                  <a:srgbClr val="FFFFFF"/>
                </a:highlight>
                <a:latin typeface="-apple-system"/>
              </a:rPr>
              <a:t>The </a:t>
            </a:r>
            <a:r>
              <a:rPr lang="en-CA" dirty="0"/>
              <a:t>Optional</a:t>
            </a:r>
            <a:r>
              <a:rPr lang="en-CA" b="0" i="0" dirty="0">
                <a:solidFill>
                  <a:srgbClr val="000000"/>
                </a:solidFill>
                <a:effectLst/>
                <a:highlight>
                  <a:srgbClr val="FFFFFF"/>
                </a:highlight>
                <a:latin typeface="-apple-system"/>
              </a:rPr>
              <a:t> class is a container object which may or may not contain a non-null value. It is used to avoid null checks and </a:t>
            </a:r>
            <a:r>
              <a:rPr lang="en-CA" b="0" i="0" dirty="0" err="1">
                <a:solidFill>
                  <a:srgbClr val="000000"/>
                </a:solidFill>
                <a:effectLst/>
                <a:highlight>
                  <a:srgbClr val="FFFFFF"/>
                </a:highlight>
                <a:latin typeface="-apple-system"/>
              </a:rPr>
              <a:t>NullPointerExceptions</a:t>
            </a:r>
            <a:r>
              <a:rPr lang="en-CA" b="0" i="0" dirty="0">
                <a:solidFill>
                  <a:srgbClr val="000000"/>
                </a:solidFill>
                <a:effectLst/>
                <a:highlight>
                  <a:srgbClr val="FFFFFF"/>
                </a:highlight>
                <a:latin typeface="-apple-system"/>
              </a:rPr>
              <a:t>.</a:t>
            </a:r>
          </a:p>
          <a:p>
            <a:pPr marL="114300" indent="0">
              <a:buNone/>
            </a:pPr>
            <a:r>
              <a:rPr lang="en-CA" dirty="0">
                <a:solidFill>
                  <a:srgbClr val="000000"/>
                </a:solidFill>
                <a:highlight>
                  <a:srgbClr val="FFFFFF"/>
                </a:highlight>
                <a:latin typeface="-apple-system"/>
              </a:rPr>
              <a:t>Predicate</a:t>
            </a:r>
          </a:p>
          <a:p>
            <a:pPr lvl="1"/>
            <a:r>
              <a:rPr lang="en-CA" b="0" i="0" dirty="0">
                <a:solidFill>
                  <a:srgbClr val="273239"/>
                </a:solidFill>
                <a:effectLst/>
                <a:highlight>
                  <a:srgbClr val="FFFFFF"/>
                </a:highlight>
                <a:latin typeface="Nunito" pitchFamily="2" charset="77"/>
              </a:rPr>
              <a:t>A </a:t>
            </a:r>
            <a:r>
              <a:rPr lang="en-CA" b="0" i="0" u="sng" dirty="0">
                <a:effectLst/>
                <a:highlight>
                  <a:srgbClr val="FFFFFF"/>
                </a:highlight>
                <a:latin typeface="Nunito" pitchFamily="2" charset="77"/>
                <a:hlinkClick r:id="rId2"/>
              </a:rPr>
              <a:t>Functional Interface</a:t>
            </a:r>
            <a:r>
              <a:rPr lang="en-CA" b="0" i="0" dirty="0">
                <a:solidFill>
                  <a:srgbClr val="273239"/>
                </a:solidFill>
                <a:effectLst/>
                <a:highlight>
                  <a:srgbClr val="FFFFFF"/>
                </a:highlight>
                <a:latin typeface="Nunito" pitchFamily="2" charset="77"/>
              </a:rPr>
              <a:t> is an Interface which allows only one Abstract method within the Interface scope. There are some predefined functional interface in Java like Predicate, consumer, supplier etc. The return type of a Lambda function (introduced in JDK 1.8) is a also functional interface.</a:t>
            </a:r>
          </a:p>
          <a:p>
            <a:pPr lvl="1"/>
            <a:r>
              <a:rPr lang="en-CA" b="0" i="0" dirty="0">
                <a:solidFill>
                  <a:srgbClr val="333333"/>
                </a:solidFill>
                <a:effectLst/>
                <a:highlight>
                  <a:srgbClr val="FFFFFF"/>
                </a:highlight>
                <a:latin typeface="inter-regular"/>
              </a:rPr>
              <a:t>The Predicate interface represents a single argument function that returns a </a:t>
            </a:r>
            <a:r>
              <a:rPr lang="en-CA" b="0" i="0" dirty="0" err="1">
                <a:solidFill>
                  <a:srgbClr val="333333"/>
                </a:solidFill>
                <a:effectLst/>
                <a:highlight>
                  <a:srgbClr val="FFFFFF"/>
                </a:highlight>
                <a:latin typeface="inter-regular"/>
              </a:rPr>
              <a:t>boolean</a:t>
            </a:r>
            <a:r>
              <a:rPr lang="en-CA" b="0" i="0" dirty="0">
                <a:solidFill>
                  <a:srgbClr val="333333"/>
                </a:solidFill>
                <a:effectLst/>
                <a:highlight>
                  <a:srgbClr val="FFFFFF"/>
                </a:highlight>
                <a:latin typeface="inter-regular"/>
              </a:rPr>
              <a:t> value. It is commonly used for filtering elements in a collection or making decisions based on conditions.</a:t>
            </a:r>
            <a:endParaRPr lang="en-CA" dirty="0">
              <a:solidFill>
                <a:srgbClr val="273239"/>
              </a:solidFill>
              <a:highlight>
                <a:srgbClr val="FFFFFF"/>
              </a:highlight>
              <a:latin typeface="Nunito" pitchFamily="2" charset="77"/>
            </a:endParaRPr>
          </a:p>
          <a:p>
            <a:pPr lvl="1"/>
            <a:r>
              <a:rPr lang="en-CA" b="0" i="0" dirty="0">
                <a:solidFill>
                  <a:srgbClr val="E6EDF3"/>
                </a:solidFill>
                <a:effectLst/>
                <a:highlight>
                  <a:srgbClr val="212529"/>
                </a:highlight>
                <a:latin typeface="system-ui"/>
              </a:rPr>
              <a:t>In Java 8, </a:t>
            </a:r>
            <a:r>
              <a:rPr lang="en-CA" b="0" i="0" u="sng" dirty="0">
                <a:solidFill>
                  <a:srgbClr val="74A8FE"/>
                </a:solidFill>
                <a:effectLst/>
                <a:highlight>
                  <a:srgbClr val="212529"/>
                </a:highlight>
                <a:latin typeface="system-ui"/>
                <a:hlinkClick r:id="rId3"/>
              </a:rPr>
              <a:t>Predicate</a:t>
            </a:r>
            <a:r>
              <a:rPr lang="en-CA" b="0" i="0" dirty="0">
                <a:solidFill>
                  <a:srgbClr val="E6EDF3"/>
                </a:solidFill>
                <a:effectLst/>
                <a:highlight>
                  <a:srgbClr val="212529"/>
                </a:highlight>
                <a:latin typeface="system-ui"/>
              </a:rPr>
              <a:t> is a functional interface, which accepts an argument and returns a </a:t>
            </a:r>
            <a:r>
              <a:rPr lang="en-CA" b="0" i="0" dirty="0" err="1">
                <a:solidFill>
                  <a:srgbClr val="E6EDF3"/>
                </a:solidFill>
                <a:effectLst/>
                <a:highlight>
                  <a:srgbClr val="212529"/>
                </a:highlight>
                <a:latin typeface="system-ui"/>
              </a:rPr>
              <a:t>boolean</a:t>
            </a:r>
            <a:r>
              <a:rPr lang="en-CA" b="0" i="0" dirty="0">
                <a:solidFill>
                  <a:srgbClr val="E6EDF3"/>
                </a:solidFill>
                <a:effectLst/>
                <a:highlight>
                  <a:srgbClr val="212529"/>
                </a:highlight>
                <a:latin typeface="system-ui"/>
              </a:rPr>
              <a:t>. Usually, it used to apply in a filter for a collection of objects.</a:t>
            </a:r>
            <a:endParaRPr lang="en-US" dirty="0"/>
          </a:p>
        </p:txBody>
      </p:sp>
    </p:spTree>
    <p:extLst>
      <p:ext uri="{BB962C8B-B14F-4D97-AF65-F5344CB8AC3E}">
        <p14:creationId xmlns:p14="http://schemas.microsoft.com/office/powerpoint/2010/main" val="1071254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A311-CBFE-BF1F-098A-083CC8ECF0CD}"/>
              </a:ext>
            </a:extLst>
          </p:cNvPr>
          <p:cNvSpPr>
            <a:spLocks noGrp="1"/>
          </p:cNvSpPr>
          <p:nvPr>
            <p:ph type="title"/>
          </p:nvPr>
        </p:nvSpPr>
        <p:spPr>
          <a:xfrm>
            <a:off x="710275" y="101600"/>
            <a:ext cx="7723500" cy="434925"/>
          </a:xfrm>
        </p:spPr>
        <p:txBody>
          <a:bodyPr/>
          <a:lstStyle/>
          <a:p>
            <a:r>
              <a:rPr lang="en-US" dirty="0"/>
              <a:t>JDK vs JRE vs JVM</a:t>
            </a:r>
          </a:p>
        </p:txBody>
      </p:sp>
      <p:pic>
        <p:nvPicPr>
          <p:cNvPr id="4" name="Picture 3">
            <a:extLst>
              <a:ext uri="{FF2B5EF4-FFF2-40B4-BE49-F238E27FC236}">
                <a16:creationId xmlns:a16="http://schemas.microsoft.com/office/drawing/2014/main" id="{B30842EF-8651-88E0-44AB-0982F127B26F}"/>
              </a:ext>
            </a:extLst>
          </p:cNvPr>
          <p:cNvPicPr>
            <a:picLocks noChangeAspect="1"/>
          </p:cNvPicPr>
          <p:nvPr/>
        </p:nvPicPr>
        <p:blipFill>
          <a:blip r:embed="rId2"/>
          <a:stretch>
            <a:fillRect/>
          </a:stretch>
        </p:blipFill>
        <p:spPr>
          <a:xfrm>
            <a:off x="1968500" y="536525"/>
            <a:ext cx="5689600" cy="4394200"/>
          </a:xfrm>
          <a:prstGeom prst="rect">
            <a:avLst/>
          </a:prstGeom>
        </p:spPr>
      </p:pic>
    </p:spTree>
    <p:extLst>
      <p:ext uri="{BB962C8B-B14F-4D97-AF65-F5344CB8AC3E}">
        <p14:creationId xmlns:p14="http://schemas.microsoft.com/office/powerpoint/2010/main" val="3174560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50680-A3AD-5EEC-855B-A9EC91723199}"/>
              </a:ext>
            </a:extLst>
          </p:cNvPr>
          <p:cNvSpPr>
            <a:spLocks noGrp="1"/>
          </p:cNvSpPr>
          <p:nvPr>
            <p:ph type="title"/>
          </p:nvPr>
        </p:nvSpPr>
        <p:spPr/>
        <p:txBody>
          <a:bodyPr/>
          <a:lstStyle/>
          <a:p>
            <a:r>
              <a:rPr lang="en-US" dirty="0"/>
              <a:t>Access Specifier</a:t>
            </a:r>
          </a:p>
        </p:txBody>
      </p:sp>
      <p:sp>
        <p:nvSpPr>
          <p:cNvPr id="3" name="Text Placeholder 2">
            <a:extLst>
              <a:ext uri="{FF2B5EF4-FFF2-40B4-BE49-F238E27FC236}">
                <a16:creationId xmlns:a16="http://schemas.microsoft.com/office/drawing/2014/main" id="{A169CBC1-4005-88E0-3454-1C7A39777821}"/>
              </a:ext>
            </a:extLst>
          </p:cNvPr>
          <p:cNvSpPr>
            <a:spLocks noGrp="1"/>
          </p:cNvSpPr>
          <p:nvPr>
            <p:ph type="body" idx="1"/>
          </p:nvPr>
        </p:nvSpPr>
        <p:spPr/>
        <p:txBody>
          <a:bodyPr/>
          <a:lstStyle/>
          <a:p>
            <a:pPr algn="l"/>
            <a:r>
              <a:rPr lang="en-CA" b="0" i="0" dirty="0">
                <a:solidFill>
                  <a:srgbClr val="333333"/>
                </a:solidFill>
                <a:effectLst/>
                <a:latin typeface="Helvetica Neue" panose="02000503000000020004" pitchFamily="2" charset="0"/>
              </a:rPr>
              <a:t>1. Public</a:t>
            </a:r>
          </a:p>
          <a:p>
            <a:pPr algn="l"/>
            <a:r>
              <a:rPr lang="en-CA" b="0" i="0" dirty="0">
                <a:solidFill>
                  <a:srgbClr val="333333"/>
                </a:solidFill>
                <a:effectLst/>
                <a:latin typeface="Helvetica Neue" panose="02000503000000020004" pitchFamily="2" charset="0"/>
              </a:rPr>
              <a:t>2. Private</a:t>
            </a:r>
          </a:p>
          <a:p>
            <a:pPr algn="l"/>
            <a:r>
              <a:rPr lang="en-CA" b="0" i="0" dirty="0">
                <a:solidFill>
                  <a:srgbClr val="333333"/>
                </a:solidFill>
                <a:effectLst/>
                <a:latin typeface="Helvetica Neue" panose="02000503000000020004" pitchFamily="2" charset="0"/>
              </a:rPr>
              <a:t>3. Protected</a:t>
            </a:r>
          </a:p>
          <a:p>
            <a:pPr algn="l"/>
            <a:r>
              <a:rPr lang="en-CA" b="0" i="0" dirty="0">
                <a:solidFill>
                  <a:srgbClr val="333333"/>
                </a:solidFill>
                <a:effectLst/>
                <a:latin typeface="Helvetica Neue" panose="02000503000000020004" pitchFamily="2" charset="0"/>
              </a:rPr>
              <a:t>4. Default(no access specifier mentioned</a:t>
            </a:r>
          </a:p>
          <a:p>
            <a:endParaRPr lang="en-US" dirty="0"/>
          </a:p>
        </p:txBody>
      </p:sp>
    </p:spTree>
    <p:extLst>
      <p:ext uri="{BB962C8B-B14F-4D97-AF65-F5344CB8AC3E}">
        <p14:creationId xmlns:p14="http://schemas.microsoft.com/office/powerpoint/2010/main" val="2441994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grpSp>
        <p:nvGrpSpPr>
          <p:cNvPr id="300" name="Google Shape;300;p20"/>
          <p:cNvGrpSpPr/>
          <p:nvPr/>
        </p:nvGrpSpPr>
        <p:grpSpPr>
          <a:xfrm>
            <a:off x="710297" y="1304713"/>
            <a:ext cx="1930800" cy="3056325"/>
            <a:chOff x="710297" y="1304713"/>
            <a:chExt cx="1930800" cy="3056325"/>
          </a:xfrm>
        </p:grpSpPr>
        <p:sp>
          <p:nvSpPr>
            <p:cNvPr id="302" name="Google Shape;302;p20"/>
            <p:cNvSpPr/>
            <p:nvPr/>
          </p:nvSpPr>
          <p:spPr>
            <a:xfrm rot="-5400000">
              <a:off x="1486997" y="1971563"/>
              <a:ext cx="377400" cy="19308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txBox="1"/>
            <p:nvPr/>
          </p:nvSpPr>
          <p:spPr>
            <a:xfrm>
              <a:off x="840865" y="3627538"/>
              <a:ext cx="1669800" cy="73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1200" dirty="0">
                  <a:latin typeface="euclid_circular_a"/>
                </a:rPr>
                <a:t>D</a:t>
              </a:r>
              <a:r>
                <a:rPr lang="en-CA" sz="1200" b="0" i="0" dirty="0">
                  <a:effectLst/>
                  <a:latin typeface="euclid_circular_a"/>
                </a:rPr>
                <a:t>eclarations are visible only within the package (package private)</a:t>
              </a:r>
              <a:endParaRPr sz="1200" dirty="0">
                <a:latin typeface="Roboto"/>
                <a:ea typeface="Roboto"/>
                <a:cs typeface="Roboto"/>
                <a:sym typeface="Roboto"/>
              </a:endParaRPr>
            </a:p>
          </p:txBody>
        </p:sp>
        <p:sp>
          <p:nvSpPr>
            <p:cNvPr id="304" name="Google Shape;304;p20"/>
            <p:cNvSpPr txBox="1"/>
            <p:nvPr/>
          </p:nvSpPr>
          <p:spPr>
            <a:xfrm>
              <a:off x="872365" y="2748263"/>
              <a:ext cx="16068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Default</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05" name="Google Shape;305;p20"/>
            <p:cNvSpPr/>
            <p:nvPr/>
          </p:nvSpPr>
          <p:spPr>
            <a:xfrm>
              <a:off x="1195400" y="1304713"/>
              <a:ext cx="960600" cy="960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p:nvPr/>
          </p:nvSpPr>
          <p:spPr>
            <a:xfrm>
              <a:off x="1274300" y="1383613"/>
              <a:ext cx="802800" cy="80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20"/>
            <p:cNvCxnSpPr>
              <a:endCxn id="304" idx="0"/>
            </p:cNvCxnSpPr>
            <p:nvPr/>
          </p:nvCxnSpPr>
          <p:spPr>
            <a:xfrm>
              <a:off x="1675765" y="2265263"/>
              <a:ext cx="0" cy="483000"/>
            </a:xfrm>
            <a:prstGeom prst="straightConnector1">
              <a:avLst/>
            </a:prstGeom>
            <a:noFill/>
            <a:ln w="9525" cap="flat" cmpd="sng">
              <a:solidFill>
                <a:srgbClr val="000000"/>
              </a:solidFill>
              <a:prstDash val="solid"/>
              <a:round/>
              <a:headEnd type="none" w="med" len="med"/>
              <a:tailEnd type="none" w="med" len="med"/>
            </a:ln>
          </p:spPr>
        </p:cxnSp>
      </p:grpSp>
      <p:grpSp>
        <p:nvGrpSpPr>
          <p:cNvPr id="308" name="Google Shape;308;p20"/>
          <p:cNvGrpSpPr/>
          <p:nvPr/>
        </p:nvGrpSpPr>
        <p:grpSpPr>
          <a:xfrm>
            <a:off x="4572167" y="1304713"/>
            <a:ext cx="1930800" cy="3056325"/>
            <a:chOff x="4572167" y="1304713"/>
            <a:chExt cx="1930800" cy="3056325"/>
          </a:xfrm>
        </p:grpSpPr>
        <p:sp>
          <p:nvSpPr>
            <p:cNvPr id="309" name="Google Shape;309;p20"/>
            <p:cNvSpPr txBox="1"/>
            <p:nvPr/>
          </p:nvSpPr>
          <p:spPr>
            <a:xfrm>
              <a:off x="4707234" y="3284013"/>
              <a:ext cx="16608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3"/>
                  </a:solidFill>
                  <a:latin typeface="Fira Sans Extra Condensed Medium"/>
                  <a:ea typeface="Fira Sans Extra Condensed Medium"/>
                  <a:cs typeface="Fira Sans Extra Condensed Medium"/>
                  <a:sym typeface="Fira Sans Extra Condensed Medium"/>
                </a:rPr>
                <a:t>public</a:t>
              </a:r>
              <a:endParaRPr sz="17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310" name="Google Shape;310;p20"/>
            <p:cNvSpPr/>
            <p:nvPr/>
          </p:nvSpPr>
          <p:spPr>
            <a:xfrm rot="-5400000">
              <a:off x="5348867" y="1971563"/>
              <a:ext cx="377400" cy="1930800"/>
            </a:xfrm>
            <a:prstGeom prst="round2SameRect">
              <a:avLst>
                <a:gd name="adj1" fmla="val 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0"/>
            <p:cNvSpPr txBox="1"/>
            <p:nvPr/>
          </p:nvSpPr>
          <p:spPr>
            <a:xfrm>
              <a:off x="4704984" y="3627538"/>
              <a:ext cx="1665300" cy="73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latin typeface="Roboto"/>
                  <a:ea typeface="Roboto"/>
                  <a:cs typeface="Roboto"/>
                  <a:sym typeface="Roboto"/>
                </a:rPr>
                <a:t>Visible everywhere</a:t>
              </a:r>
              <a:endParaRPr sz="1200" dirty="0">
                <a:latin typeface="Roboto"/>
                <a:ea typeface="Roboto"/>
                <a:cs typeface="Roboto"/>
                <a:sym typeface="Roboto"/>
              </a:endParaRPr>
            </a:p>
          </p:txBody>
        </p:sp>
        <p:sp>
          <p:nvSpPr>
            <p:cNvPr id="312" name="Google Shape;312;p20"/>
            <p:cNvSpPr txBox="1"/>
            <p:nvPr/>
          </p:nvSpPr>
          <p:spPr>
            <a:xfrm>
              <a:off x="4734234" y="2748263"/>
              <a:ext cx="16068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Public</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13" name="Google Shape;313;p20"/>
            <p:cNvSpPr/>
            <p:nvPr/>
          </p:nvSpPr>
          <p:spPr>
            <a:xfrm>
              <a:off x="5057250" y="1304713"/>
              <a:ext cx="960600" cy="960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0"/>
            <p:cNvSpPr/>
            <p:nvPr/>
          </p:nvSpPr>
          <p:spPr>
            <a:xfrm>
              <a:off x="5136150" y="1383613"/>
              <a:ext cx="802800" cy="80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5" name="Google Shape;315;p20"/>
            <p:cNvCxnSpPr>
              <a:stCxn id="313" idx="4"/>
              <a:endCxn id="312" idx="0"/>
            </p:cNvCxnSpPr>
            <p:nvPr/>
          </p:nvCxnSpPr>
          <p:spPr>
            <a:xfrm>
              <a:off x="5537550" y="2265313"/>
              <a:ext cx="0" cy="483000"/>
            </a:xfrm>
            <a:prstGeom prst="straightConnector1">
              <a:avLst/>
            </a:prstGeom>
            <a:noFill/>
            <a:ln w="9525" cap="flat" cmpd="sng">
              <a:solidFill>
                <a:srgbClr val="000000"/>
              </a:solidFill>
              <a:prstDash val="solid"/>
              <a:round/>
              <a:headEnd type="none" w="med" len="med"/>
              <a:tailEnd type="none" w="med" len="med"/>
            </a:ln>
          </p:spPr>
        </p:cxnSp>
      </p:grpSp>
      <p:grpSp>
        <p:nvGrpSpPr>
          <p:cNvPr id="316" name="Google Shape;316;p20"/>
          <p:cNvGrpSpPr/>
          <p:nvPr/>
        </p:nvGrpSpPr>
        <p:grpSpPr>
          <a:xfrm>
            <a:off x="6503102" y="1304713"/>
            <a:ext cx="1930800" cy="3056325"/>
            <a:chOff x="6503102" y="1304713"/>
            <a:chExt cx="1930800" cy="3056325"/>
          </a:xfrm>
        </p:grpSpPr>
        <p:sp>
          <p:nvSpPr>
            <p:cNvPr id="317" name="Google Shape;317;p20"/>
            <p:cNvSpPr txBox="1"/>
            <p:nvPr/>
          </p:nvSpPr>
          <p:spPr>
            <a:xfrm>
              <a:off x="6638102" y="3284013"/>
              <a:ext cx="16608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6"/>
                  </a:solidFill>
                  <a:latin typeface="Fira Sans Extra Condensed Medium"/>
                  <a:ea typeface="Fira Sans Extra Condensed Medium"/>
                  <a:cs typeface="Fira Sans Extra Condensed Medium"/>
                  <a:sym typeface="Fira Sans Extra Condensed Medium"/>
                </a:rPr>
                <a:t>protected</a:t>
              </a:r>
              <a:endParaRPr sz="17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318" name="Google Shape;318;p20"/>
            <p:cNvSpPr/>
            <p:nvPr/>
          </p:nvSpPr>
          <p:spPr>
            <a:xfrm rot="-5400000">
              <a:off x="7279802" y="1971562"/>
              <a:ext cx="377400" cy="1930800"/>
            </a:xfrm>
            <a:prstGeom prst="round2SameRect">
              <a:avLst>
                <a:gd name="adj1" fmla="val 0"/>
                <a:gd name="adj2"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txBox="1"/>
            <p:nvPr/>
          </p:nvSpPr>
          <p:spPr>
            <a:xfrm>
              <a:off x="6638102" y="3627538"/>
              <a:ext cx="1660800" cy="73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latin typeface="Roboto"/>
                  <a:ea typeface="Roboto"/>
                  <a:cs typeface="Roboto"/>
                  <a:sym typeface="Roboto"/>
                </a:rPr>
                <a:t>Visible within package or subclass</a:t>
              </a:r>
              <a:endParaRPr sz="1200" dirty="0">
                <a:latin typeface="Roboto"/>
                <a:ea typeface="Roboto"/>
                <a:cs typeface="Roboto"/>
                <a:sym typeface="Roboto"/>
              </a:endParaRPr>
            </a:p>
          </p:txBody>
        </p:sp>
        <p:sp>
          <p:nvSpPr>
            <p:cNvPr id="320" name="Google Shape;320;p20"/>
            <p:cNvSpPr txBox="1"/>
            <p:nvPr/>
          </p:nvSpPr>
          <p:spPr>
            <a:xfrm>
              <a:off x="6665102" y="2748263"/>
              <a:ext cx="16068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Protected</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1" name="Google Shape;321;p20"/>
            <p:cNvSpPr/>
            <p:nvPr/>
          </p:nvSpPr>
          <p:spPr>
            <a:xfrm>
              <a:off x="6988175" y="1304713"/>
              <a:ext cx="960600" cy="960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 name="Google Shape;322;p20"/>
            <p:cNvCxnSpPr>
              <a:stCxn id="321" idx="4"/>
              <a:endCxn id="320" idx="0"/>
            </p:cNvCxnSpPr>
            <p:nvPr/>
          </p:nvCxnSpPr>
          <p:spPr>
            <a:xfrm>
              <a:off x="7468475" y="2265313"/>
              <a:ext cx="0" cy="483000"/>
            </a:xfrm>
            <a:prstGeom prst="straightConnector1">
              <a:avLst/>
            </a:prstGeom>
            <a:noFill/>
            <a:ln w="9525" cap="flat" cmpd="sng">
              <a:solidFill>
                <a:srgbClr val="000000"/>
              </a:solidFill>
              <a:prstDash val="solid"/>
              <a:round/>
              <a:headEnd type="none" w="med" len="med"/>
              <a:tailEnd type="none" w="med" len="med"/>
            </a:ln>
          </p:spPr>
        </p:cxnSp>
      </p:grpSp>
      <p:grpSp>
        <p:nvGrpSpPr>
          <p:cNvPr id="323" name="Google Shape;323;p20"/>
          <p:cNvGrpSpPr/>
          <p:nvPr/>
        </p:nvGrpSpPr>
        <p:grpSpPr>
          <a:xfrm>
            <a:off x="2641232" y="1304713"/>
            <a:ext cx="1930800" cy="3056325"/>
            <a:chOff x="2641232" y="1304713"/>
            <a:chExt cx="1930800" cy="3056325"/>
          </a:xfrm>
        </p:grpSpPr>
        <p:sp>
          <p:nvSpPr>
            <p:cNvPr id="324" name="Google Shape;324;p20"/>
            <p:cNvSpPr txBox="1"/>
            <p:nvPr/>
          </p:nvSpPr>
          <p:spPr>
            <a:xfrm>
              <a:off x="2774049" y="3284013"/>
              <a:ext cx="16653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1700" dirty="0">
                  <a:solidFill>
                    <a:schemeClr val="accent2"/>
                  </a:solidFill>
                  <a:latin typeface="Fira Sans Extra Condensed Medium"/>
                  <a:ea typeface="Fira Sans Extra Condensed Medium"/>
                  <a:cs typeface="Fira Sans Extra Condensed Medium"/>
                  <a:sym typeface="Fira Sans Extra Condensed Medium"/>
                </a:rPr>
                <a:t>private</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325" name="Google Shape;325;p20"/>
            <p:cNvSpPr/>
            <p:nvPr/>
          </p:nvSpPr>
          <p:spPr>
            <a:xfrm rot="-5400000">
              <a:off x="3417932" y="1971563"/>
              <a:ext cx="377400" cy="1930800"/>
            </a:xfrm>
            <a:prstGeom prst="round2SameRect">
              <a:avLst>
                <a:gd name="adj1" fmla="val 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2771799" y="3627538"/>
              <a:ext cx="1669800" cy="73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b="0" i="0" dirty="0">
                  <a:effectLst/>
                  <a:latin typeface="euclid_circular_a"/>
                </a:rPr>
                <a:t>declarations are visible within the class only</a:t>
              </a:r>
              <a:endParaRPr dirty="0">
                <a:latin typeface="Roboto"/>
                <a:ea typeface="Roboto"/>
                <a:cs typeface="Roboto"/>
                <a:sym typeface="Roboto"/>
              </a:endParaRPr>
            </a:p>
          </p:txBody>
        </p:sp>
        <p:sp>
          <p:nvSpPr>
            <p:cNvPr id="327" name="Google Shape;327;p20"/>
            <p:cNvSpPr txBox="1"/>
            <p:nvPr/>
          </p:nvSpPr>
          <p:spPr>
            <a:xfrm>
              <a:off x="2803299" y="2748263"/>
              <a:ext cx="16068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Private</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8" name="Google Shape;328;p20"/>
            <p:cNvSpPr/>
            <p:nvPr/>
          </p:nvSpPr>
          <p:spPr>
            <a:xfrm>
              <a:off x="3126325" y="1304713"/>
              <a:ext cx="960600" cy="960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p:nvPr/>
          </p:nvSpPr>
          <p:spPr>
            <a:xfrm>
              <a:off x="3205225" y="1383613"/>
              <a:ext cx="802800" cy="802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0" name="Google Shape;330;p20"/>
            <p:cNvCxnSpPr>
              <a:stCxn id="328" idx="4"/>
              <a:endCxn id="327" idx="0"/>
            </p:cNvCxnSpPr>
            <p:nvPr/>
          </p:nvCxnSpPr>
          <p:spPr>
            <a:xfrm>
              <a:off x="3606625" y="2265313"/>
              <a:ext cx="0" cy="483000"/>
            </a:xfrm>
            <a:prstGeom prst="straightConnector1">
              <a:avLst/>
            </a:prstGeom>
            <a:noFill/>
            <a:ln w="9525" cap="flat" cmpd="sng">
              <a:solidFill>
                <a:srgbClr val="000000"/>
              </a:solidFill>
              <a:prstDash val="solid"/>
              <a:round/>
              <a:headEnd type="none" w="med" len="med"/>
              <a:tailEnd type="none" w="med" len="med"/>
            </a:ln>
          </p:spPr>
        </p:cxnSp>
      </p:grpSp>
      <p:sp>
        <p:nvSpPr>
          <p:cNvPr id="331" name="Google Shape;331;p20"/>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Access Specifier</a:t>
            </a:r>
            <a:endParaRPr dirty="0"/>
          </a:p>
        </p:txBody>
      </p:sp>
      <p:sp>
        <p:nvSpPr>
          <p:cNvPr id="332" name="Google Shape;332;p20"/>
          <p:cNvSpPr/>
          <p:nvPr/>
        </p:nvSpPr>
        <p:spPr>
          <a:xfrm>
            <a:off x="7067075" y="1383613"/>
            <a:ext cx="802800" cy="802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0"/>
          <p:cNvGrpSpPr/>
          <p:nvPr/>
        </p:nvGrpSpPr>
        <p:grpSpPr>
          <a:xfrm>
            <a:off x="3429443" y="1607640"/>
            <a:ext cx="354363" cy="354745"/>
            <a:chOff x="3235438" y="1970604"/>
            <a:chExt cx="354363" cy="354745"/>
          </a:xfrm>
        </p:grpSpPr>
        <p:sp>
          <p:nvSpPr>
            <p:cNvPr id="334" name="Google Shape;334;p20"/>
            <p:cNvSpPr/>
            <p:nvPr/>
          </p:nvSpPr>
          <p:spPr>
            <a:xfrm>
              <a:off x="3235438" y="2125712"/>
              <a:ext cx="132667" cy="199288"/>
            </a:xfrm>
            <a:custGeom>
              <a:avLst/>
              <a:gdLst/>
              <a:ahLst/>
              <a:cxnLst/>
              <a:rect l="l" t="t" r="r" b="b"/>
              <a:pathLst>
                <a:path w="4168" h="6261" extrusionOk="0">
                  <a:moveTo>
                    <a:pt x="2102" y="325"/>
                  </a:moveTo>
                  <a:cubicBezTo>
                    <a:pt x="2147" y="325"/>
                    <a:pt x="2191" y="331"/>
                    <a:pt x="2239" y="343"/>
                  </a:cubicBezTo>
                  <a:cubicBezTo>
                    <a:pt x="2953" y="402"/>
                    <a:pt x="3501" y="1021"/>
                    <a:pt x="3501" y="1748"/>
                  </a:cubicBezTo>
                  <a:cubicBezTo>
                    <a:pt x="3501" y="2438"/>
                    <a:pt x="3668" y="3081"/>
                    <a:pt x="3811" y="3414"/>
                  </a:cubicBezTo>
                  <a:lnTo>
                    <a:pt x="3811" y="3438"/>
                  </a:lnTo>
                  <a:cubicBezTo>
                    <a:pt x="3632" y="3534"/>
                    <a:pt x="3310" y="3736"/>
                    <a:pt x="2775" y="3831"/>
                  </a:cubicBezTo>
                  <a:lnTo>
                    <a:pt x="2775" y="3795"/>
                  </a:lnTo>
                  <a:lnTo>
                    <a:pt x="2775" y="3462"/>
                  </a:lnTo>
                  <a:cubicBezTo>
                    <a:pt x="2977" y="3343"/>
                    <a:pt x="3156" y="3164"/>
                    <a:pt x="3299" y="2938"/>
                  </a:cubicBezTo>
                  <a:cubicBezTo>
                    <a:pt x="3513" y="2545"/>
                    <a:pt x="3441" y="2021"/>
                    <a:pt x="3096" y="1712"/>
                  </a:cubicBezTo>
                  <a:cubicBezTo>
                    <a:pt x="2858" y="1486"/>
                    <a:pt x="2429" y="1236"/>
                    <a:pt x="1751" y="1236"/>
                  </a:cubicBezTo>
                  <a:cubicBezTo>
                    <a:pt x="1703" y="1236"/>
                    <a:pt x="1656" y="1248"/>
                    <a:pt x="1632" y="1271"/>
                  </a:cubicBezTo>
                  <a:lnTo>
                    <a:pt x="1286" y="1617"/>
                  </a:lnTo>
                  <a:cubicBezTo>
                    <a:pt x="1227" y="1676"/>
                    <a:pt x="1227" y="1783"/>
                    <a:pt x="1286" y="1843"/>
                  </a:cubicBezTo>
                  <a:cubicBezTo>
                    <a:pt x="1316" y="1873"/>
                    <a:pt x="1358" y="1887"/>
                    <a:pt x="1400" y="1887"/>
                  </a:cubicBezTo>
                  <a:cubicBezTo>
                    <a:pt x="1441" y="1887"/>
                    <a:pt x="1483" y="1873"/>
                    <a:pt x="1513" y="1843"/>
                  </a:cubicBezTo>
                  <a:lnTo>
                    <a:pt x="1810" y="1545"/>
                  </a:lnTo>
                  <a:cubicBezTo>
                    <a:pt x="2239" y="1557"/>
                    <a:pt x="2596" y="1688"/>
                    <a:pt x="2882" y="1950"/>
                  </a:cubicBezTo>
                  <a:cubicBezTo>
                    <a:pt x="3120" y="2152"/>
                    <a:pt x="3156" y="2510"/>
                    <a:pt x="3013" y="2783"/>
                  </a:cubicBezTo>
                  <a:cubicBezTo>
                    <a:pt x="2822" y="3105"/>
                    <a:pt x="2477" y="3319"/>
                    <a:pt x="2084" y="3319"/>
                  </a:cubicBezTo>
                  <a:cubicBezTo>
                    <a:pt x="1513" y="3319"/>
                    <a:pt x="1036" y="2843"/>
                    <a:pt x="1036" y="2260"/>
                  </a:cubicBezTo>
                  <a:cubicBezTo>
                    <a:pt x="1036" y="2164"/>
                    <a:pt x="953" y="2093"/>
                    <a:pt x="870" y="2093"/>
                  </a:cubicBezTo>
                  <a:cubicBezTo>
                    <a:pt x="774" y="2093"/>
                    <a:pt x="703" y="2164"/>
                    <a:pt x="703" y="2260"/>
                  </a:cubicBezTo>
                  <a:cubicBezTo>
                    <a:pt x="703" y="2760"/>
                    <a:pt x="989" y="3224"/>
                    <a:pt x="1405" y="3462"/>
                  </a:cubicBezTo>
                  <a:lnTo>
                    <a:pt x="1405" y="3795"/>
                  </a:lnTo>
                  <a:lnTo>
                    <a:pt x="1405" y="3831"/>
                  </a:lnTo>
                  <a:cubicBezTo>
                    <a:pt x="858" y="3712"/>
                    <a:pt x="524" y="3534"/>
                    <a:pt x="393" y="3438"/>
                  </a:cubicBezTo>
                  <a:cubicBezTo>
                    <a:pt x="393" y="3438"/>
                    <a:pt x="382" y="3438"/>
                    <a:pt x="393" y="3414"/>
                  </a:cubicBezTo>
                  <a:cubicBezTo>
                    <a:pt x="524" y="3081"/>
                    <a:pt x="691" y="2438"/>
                    <a:pt x="703" y="1748"/>
                  </a:cubicBezTo>
                  <a:cubicBezTo>
                    <a:pt x="703" y="1021"/>
                    <a:pt x="1275" y="402"/>
                    <a:pt x="1965" y="343"/>
                  </a:cubicBezTo>
                  <a:cubicBezTo>
                    <a:pt x="2013" y="331"/>
                    <a:pt x="2057" y="325"/>
                    <a:pt x="2102" y="325"/>
                  </a:cubicBezTo>
                  <a:close/>
                  <a:moveTo>
                    <a:pt x="2429" y="3581"/>
                  </a:moveTo>
                  <a:lnTo>
                    <a:pt x="2429" y="3772"/>
                  </a:lnTo>
                  <a:cubicBezTo>
                    <a:pt x="2429" y="3974"/>
                    <a:pt x="2537" y="4153"/>
                    <a:pt x="2715" y="4236"/>
                  </a:cubicBezTo>
                  <a:lnTo>
                    <a:pt x="2822" y="4296"/>
                  </a:lnTo>
                  <a:cubicBezTo>
                    <a:pt x="2668" y="4546"/>
                    <a:pt x="2382" y="4712"/>
                    <a:pt x="2072" y="4712"/>
                  </a:cubicBezTo>
                  <a:cubicBezTo>
                    <a:pt x="1775" y="4712"/>
                    <a:pt x="1489" y="4546"/>
                    <a:pt x="1334" y="4296"/>
                  </a:cubicBezTo>
                  <a:lnTo>
                    <a:pt x="1429" y="4236"/>
                  </a:lnTo>
                  <a:cubicBezTo>
                    <a:pt x="1608" y="4153"/>
                    <a:pt x="1715" y="3974"/>
                    <a:pt x="1715" y="3772"/>
                  </a:cubicBezTo>
                  <a:lnTo>
                    <a:pt x="1715" y="3581"/>
                  </a:lnTo>
                  <a:cubicBezTo>
                    <a:pt x="1834" y="3617"/>
                    <a:pt x="1953" y="3629"/>
                    <a:pt x="2072" y="3629"/>
                  </a:cubicBezTo>
                  <a:cubicBezTo>
                    <a:pt x="2191" y="3629"/>
                    <a:pt x="2310" y="3617"/>
                    <a:pt x="2429" y="3581"/>
                  </a:cubicBezTo>
                  <a:close/>
                  <a:moveTo>
                    <a:pt x="2072" y="0"/>
                  </a:moveTo>
                  <a:cubicBezTo>
                    <a:pt x="2016" y="0"/>
                    <a:pt x="1959" y="3"/>
                    <a:pt x="1906" y="9"/>
                  </a:cubicBezTo>
                  <a:cubicBezTo>
                    <a:pt x="1036" y="81"/>
                    <a:pt x="346" y="855"/>
                    <a:pt x="346" y="1748"/>
                  </a:cubicBezTo>
                  <a:cubicBezTo>
                    <a:pt x="346" y="2391"/>
                    <a:pt x="203" y="2986"/>
                    <a:pt x="60" y="3295"/>
                  </a:cubicBezTo>
                  <a:cubicBezTo>
                    <a:pt x="1" y="3450"/>
                    <a:pt x="48" y="3617"/>
                    <a:pt x="179" y="3700"/>
                  </a:cubicBezTo>
                  <a:cubicBezTo>
                    <a:pt x="322" y="3795"/>
                    <a:pt x="584" y="3950"/>
                    <a:pt x="1036" y="4093"/>
                  </a:cubicBezTo>
                  <a:lnTo>
                    <a:pt x="382" y="4415"/>
                  </a:lnTo>
                  <a:cubicBezTo>
                    <a:pt x="143" y="4534"/>
                    <a:pt x="1" y="4772"/>
                    <a:pt x="1" y="5022"/>
                  </a:cubicBezTo>
                  <a:lnTo>
                    <a:pt x="1" y="6093"/>
                  </a:lnTo>
                  <a:cubicBezTo>
                    <a:pt x="1" y="6189"/>
                    <a:pt x="84" y="6260"/>
                    <a:pt x="167" y="6260"/>
                  </a:cubicBezTo>
                  <a:cubicBezTo>
                    <a:pt x="262" y="6260"/>
                    <a:pt x="334" y="6189"/>
                    <a:pt x="334" y="6093"/>
                  </a:cubicBezTo>
                  <a:lnTo>
                    <a:pt x="334" y="5022"/>
                  </a:lnTo>
                  <a:cubicBezTo>
                    <a:pt x="334" y="4891"/>
                    <a:pt x="405" y="4772"/>
                    <a:pt x="524" y="4700"/>
                  </a:cubicBezTo>
                  <a:lnTo>
                    <a:pt x="1048" y="4450"/>
                  </a:lnTo>
                  <a:cubicBezTo>
                    <a:pt x="1275" y="4807"/>
                    <a:pt x="1656" y="5046"/>
                    <a:pt x="2084" y="5046"/>
                  </a:cubicBezTo>
                  <a:cubicBezTo>
                    <a:pt x="2525" y="5046"/>
                    <a:pt x="2906" y="4819"/>
                    <a:pt x="3132" y="4450"/>
                  </a:cubicBezTo>
                  <a:lnTo>
                    <a:pt x="3656" y="4700"/>
                  </a:lnTo>
                  <a:cubicBezTo>
                    <a:pt x="3775" y="4760"/>
                    <a:pt x="3846" y="4879"/>
                    <a:pt x="3846" y="5022"/>
                  </a:cubicBezTo>
                  <a:lnTo>
                    <a:pt x="3846" y="6093"/>
                  </a:lnTo>
                  <a:cubicBezTo>
                    <a:pt x="3846" y="6189"/>
                    <a:pt x="3918" y="6260"/>
                    <a:pt x="4013" y="6260"/>
                  </a:cubicBezTo>
                  <a:cubicBezTo>
                    <a:pt x="4096" y="6260"/>
                    <a:pt x="4168" y="6189"/>
                    <a:pt x="4168" y="6093"/>
                  </a:cubicBezTo>
                  <a:lnTo>
                    <a:pt x="4168" y="5022"/>
                  </a:lnTo>
                  <a:cubicBezTo>
                    <a:pt x="4156" y="4772"/>
                    <a:pt x="4013" y="4534"/>
                    <a:pt x="3775" y="4415"/>
                  </a:cubicBezTo>
                  <a:lnTo>
                    <a:pt x="3120" y="4093"/>
                  </a:lnTo>
                  <a:cubicBezTo>
                    <a:pt x="3549" y="3974"/>
                    <a:pt x="3834" y="3807"/>
                    <a:pt x="3965" y="3700"/>
                  </a:cubicBezTo>
                  <a:cubicBezTo>
                    <a:pt x="4096" y="3617"/>
                    <a:pt x="4144" y="3450"/>
                    <a:pt x="4084" y="3295"/>
                  </a:cubicBezTo>
                  <a:cubicBezTo>
                    <a:pt x="3953" y="2986"/>
                    <a:pt x="3799" y="2391"/>
                    <a:pt x="3799" y="1748"/>
                  </a:cubicBezTo>
                  <a:cubicBezTo>
                    <a:pt x="3799" y="855"/>
                    <a:pt x="3096" y="81"/>
                    <a:pt x="2239" y="9"/>
                  </a:cubicBezTo>
                  <a:cubicBezTo>
                    <a:pt x="2185" y="3"/>
                    <a:pt x="2129" y="0"/>
                    <a:pt x="2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3257433" y="2292373"/>
              <a:ext cx="10249" cy="32626"/>
            </a:xfrm>
            <a:custGeom>
              <a:avLst/>
              <a:gdLst/>
              <a:ahLst/>
              <a:cxnLst/>
              <a:rect l="l" t="t" r="r" b="b"/>
              <a:pathLst>
                <a:path w="322" h="1025" extrusionOk="0">
                  <a:moveTo>
                    <a:pt x="167" y="0"/>
                  </a:moveTo>
                  <a:cubicBezTo>
                    <a:pt x="72" y="0"/>
                    <a:pt x="0" y="72"/>
                    <a:pt x="0" y="167"/>
                  </a:cubicBezTo>
                  <a:lnTo>
                    <a:pt x="0" y="857"/>
                  </a:lnTo>
                  <a:cubicBezTo>
                    <a:pt x="0" y="953"/>
                    <a:pt x="72" y="1024"/>
                    <a:pt x="167" y="1024"/>
                  </a:cubicBezTo>
                  <a:cubicBezTo>
                    <a:pt x="250" y="1024"/>
                    <a:pt x="322" y="953"/>
                    <a:pt x="322" y="857"/>
                  </a:cubicBezTo>
                  <a:lnTo>
                    <a:pt x="322" y="167"/>
                  </a:lnTo>
                  <a:cubicBezTo>
                    <a:pt x="322" y="72"/>
                    <a:pt x="250" y="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0"/>
            <p:cNvSpPr/>
            <p:nvPr/>
          </p:nvSpPr>
          <p:spPr>
            <a:xfrm>
              <a:off x="3335098" y="2292373"/>
              <a:ext cx="10281" cy="32626"/>
            </a:xfrm>
            <a:custGeom>
              <a:avLst/>
              <a:gdLst/>
              <a:ahLst/>
              <a:cxnLst/>
              <a:rect l="l" t="t" r="r" b="b"/>
              <a:pathLst>
                <a:path w="323" h="1025" extrusionOk="0">
                  <a:moveTo>
                    <a:pt x="168" y="0"/>
                  </a:moveTo>
                  <a:cubicBezTo>
                    <a:pt x="72" y="0"/>
                    <a:pt x="1" y="72"/>
                    <a:pt x="1" y="167"/>
                  </a:cubicBezTo>
                  <a:lnTo>
                    <a:pt x="1" y="857"/>
                  </a:lnTo>
                  <a:cubicBezTo>
                    <a:pt x="1" y="953"/>
                    <a:pt x="72" y="1024"/>
                    <a:pt x="168" y="1024"/>
                  </a:cubicBezTo>
                  <a:cubicBezTo>
                    <a:pt x="251" y="1024"/>
                    <a:pt x="322" y="953"/>
                    <a:pt x="322" y="857"/>
                  </a:cubicBezTo>
                  <a:lnTo>
                    <a:pt x="322" y="167"/>
                  </a:lnTo>
                  <a:cubicBezTo>
                    <a:pt x="322" y="72"/>
                    <a:pt x="251" y="0"/>
                    <a:pt x="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0"/>
            <p:cNvSpPr/>
            <p:nvPr/>
          </p:nvSpPr>
          <p:spPr>
            <a:xfrm>
              <a:off x="3490110" y="2163685"/>
              <a:ext cx="55734" cy="18430"/>
            </a:xfrm>
            <a:custGeom>
              <a:avLst/>
              <a:gdLst/>
              <a:ahLst/>
              <a:cxnLst/>
              <a:rect l="l" t="t" r="r" b="b"/>
              <a:pathLst>
                <a:path w="1751" h="579" extrusionOk="0">
                  <a:moveTo>
                    <a:pt x="649" y="0"/>
                  </a:moveTo>
                  <a:cubicBezTo>
                    <a:pt x="492" y="0"/>
                    <a:pt x="319" y="16"/>
                    <a:pt x="132" y="55"/>
                  </a:cubicBezTo>
                  <a:cubicBezTo>
                    <a:pt x="60" y="66"/>
                    <a:pt x="1" y="138"/>
                    <a:pt x="1" y="221"/>
                  </a:cubicBezTo>
                  <a:lnTo>
                    <a:pt x="1" y="400"/>
                  </a:lnTo>
                  <a:cubicBezTo>
                    <a:pt x="1" y="483"/>
                    <a:pt x="72" y="555"/>
                    <a:pt x="155" y="555"/>
                  </a:cubicBezTo>
                  <a:cubicBezTo>
                    <a:pt x="251" y="555"/>
                    <a:pt x="322" y="483"/>
                    <a:pt x="322" y="400"/>
                  </a:cubicBezTo>
                  <a:lnTo>
                    <a:pt x="322" y="364"/>
                  </a:lnTo>
                  <a:cubicBezTo>
                    <a:pt x="434" y="349"/>
                    <a:pt x="539" y="342"/>
                    <a:pt x="636" y="342"/>
                  </a:cubicBezTo>
                  <a:cubicBezTo>
                    <a:pt x="841" y="342"/>
                    <a:pt x="1011" y="371"/>
                    <a:pt x="1132" y="412"/>
                  </a:cubicBezTo>
                  <a:cubicBezTo>
                    <a:pt x="1334" y="471"/>
                    <a:pt x="1453" y="543"/>
                    <a:pt x="1465" y="543"/>
                  </a:cubicBezTo>
                  <a:cubicBezTo>
                    <a:pt x="1501" y="555"/>
                    <a:pt x="1525" y="578"/>
                    <a:pt x="1560" y="578"/>
                  </a:cubicBezTo>
                  <a:cubicBezTo>
                    <a:pt x="1620" y="578"/>
                    <a:pt x="1667" y="543"/>
                    <a:pt x="1691" y="495"/>
                  </a:cubicBezTo>
                  <a:cubicBezTo>
                    <a:pt x="1751" y="400"/>
                    <a:pt x="1727" y="293"/>
                    <a:pt x="1644" y="245"/>
                  </a:cubicBezTo>
                  <a:cubicBezTo>
                    <a:pt x="1625" y="236"/>
                    <a:pt x="1259" y="0"/>
                    <a:pt x="6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p:nvPr/>
          </p:nvSpPr>
          <p:spPr>
            <a:xfrm>
              <a:off x="3445771" y="2131664"/>
              <a:ext cx="144031" cy="192953"/>
            </a:xfrm>
            <a:custGeom>
              <a:avLst/>
              <a:gdLst/>
              <a:ahLst/>
              <a:cxnLst/>
              <a:rect l="l" t="t" r="r" b="b"/>
              <a:pathLst>
                <a:path w="4525" h="6062" extrusionOk="0">
                  <a:moveTo>
                    <a:pt x="3489" y="310"/>
                  </a:moveTo>
                  <a:lnTo>
                    <a:pt x="3489" y="1120"/>
                  </a:lnTo>
                  <a:cubicBezTo>
                    <a:pt x="3489" y="1251"/>
                    <a:pt x="3453" y="1382"/>
                    <a:pt x="3394" y="1525"/>
                  </a:cubicBezTo>
                  <a:lnTo>
                    <a:pt x="3334" y="1656"/>
                  </a:lnTo>
                  <a:cubicBezTo>
                    <a:pt x="3322" y="1680"/>
                    <a:pt x="3322" y="1703"/>
                    <a:pt x="3322" y="1727"/>
                  </a:cubicBezTo>
                  <a:lnTo>
                    <a:pt x="3322" y="2073"/>
                  </a:lnTo>
                  <a:cubicBezTo>
                    <a:pt x="3322" y="2370"/>
                    <a:pt x="3203" y="2632"/>
                    <a:pt x="3001" y="2835"/>
                  </a:cubicBezTo>
                  <a:cubicBezTo>
                    <a:pt x="2796" y="3016"/>
                    <a:pt x="2549" y="3133"/>
                    <a:pt x="2268" y="3133"/>
                  </a:cubicBezTo>
                  <a:cubicBezTo>
                    <a:pt x="2254" y="3133"/>
                    <a:pt x="2241" y="3133"/>
                    <a:pt x="2227" y="3132"/>
                  </a:cubicBezTo>
                  <a:cubicBezTo>
                    <a:pt x="1655" y="3108"/>
                    <a:pt x="1191" y="2608"/>
                    <a:pt x="1191" y="2025"/>
                  </a:cubicBezTo>
                  <a:lnTo>
                    <a:pt x="1191" y="1727"/>
                  </a:lnTo>
                  <a:cubicBezTo>
                    <a:pt x="1191" y="1703"/>
                    <a:pt x="1191" y="1680"/>
                    <a:pt x="1179" y="1656"/>
                  </a:cubicBezTo>
                  <a:lnTo>
                    <a:pt x="1120" y="1525"/>
                  </a:lnTo>
                  <a:cubicBezTo>
                    <a:pt x="1060" y="1406"/>
                    <a:pt x="1036" y="1263"/>
                    <a:pt x="1036" y="1120"/>
                  </a:cubicBezTo>
                  <a:cubicBezTo>
                    <a:pt x="1036" y="668"/>
                    <a:pt x="1394" y="310"/>
                    <a:pt x="1834" y="310"/>
                  </a:cubicBezTo>
                  <a:close/>
                  <a:moveTo>
                    <a:pt x="1727" y="3335"/>
                  </a:moveTo>
                  <a:cubicBezTo>
                    <a:pt x="1882" y="3406"/>
                    <a:pt x="2048" y="3442"/>
                    <a:pt x="2215" y="3454"/>
                  </a:cubicBezTo>
                  <a:lnTo>
                    <a:pt x="2263" y="3454"/>
                  </a:lnTo>
                  <a:cubicBezTo>
                    <a:pt x="2453" y="3454"/>
                    <a:pt x="2632" y="3430"/>
                    <a:pt x="2798" y="3347"/>
                  </a:cubicBezTo>
                  <a:lnTo>
                    <a:pt x="2798" y="3573"/>
                  </a:lnTo>
                  <a:cubicBezTo>
                    <a:pt x="2798" y="3620"/>
                    <a:pt x="2810" y="3680"/>
                    <a:pt x="2810" y="3728"/>
                  </a:cubicBezTo>
                  <a:lnTo>
                    <a:pt x="2263" y="4144"/>
                  </a:lnTo>
                  <a:lnTo>
                    <a:pt x="1715" y="3728"/>
                  </a:lnTo>
                  <a:cubicBezTo>
                    <a:pt x="1727" y="3680"/>
                    <a:pt x="1727" y="3632"/>
                    <a:pt x="1727" y="3573"/>
                  </a:cubicBezTo>
                  <a:lnTo>
                    <a:pt x="1727" y="3335"/>
                  </a:lnTo>
                  <a:close/>
                  <a:moveTo>
                    <a:pt x="1834" y="1"/>
                  </a:moveTo>
                  <a:cubicBezTo>
                    <a:pt x="1203" y="1"/>
                    <a:pt x="703" y="501"/>
                    <a:pt x="703" y="1132"/>
                  </a:cubicBezTo>
                  <a:cubicBezTo>
                    <a:pt x="703" y="1322"/>
                    <a:pt x="751" y="1501"/>
                    <a:pt x="834" y="1668"/>
                  </a:cubicBezTo>
                  <a:lnTo>
                    <a:pt x="882" y="1751"/>
                  </a:lnTo>
                  <a:lnTo>
                    <a:pt x="882" y="2013"/>
                  </a:lnTo>
                  <a:cubicBezTo>
                    <a:pt x="882" y="2454"/>
                    <a:pt x="1084" y="2858"/>
                    <a:pt x="1405" y="3120"/>
                  </a:cubicBezTo>
                  <a:lnTo>
                    <a:pt x="1405" y="3561"/>
                  </a:lnTo>
                  <a:cubicBezTo>
                    <a:pt x="1405" y="3632"/>
                    <a:pt x="1358" y="3704"/>
                    <a:pt x="1286" y="3739"/>
                  </a:cubicBezTo>
                  <a:lnTo>
                    <a:pt x="453" y="4049"/>
                  </a:lnTo>
                  <a:cubicBezTo>
                    <a:pt x="179" y="4156"/>
                    <a:pt x="1" y="4406"/>
                    <a:pt x="1" y="4692"/>
                  </a:cubicBezTo>
                  <a:lnTo>
                    <a:pt x="1" y="5894"/>
                  </a:lnTo>
                  <a:cubicBezTo>
                    <a:pt x="1" y="5990"/>
                    <a:pt x="72" y="6061"/>
                    <a:pt x="167" y="6061"/>
                  </a:cubicBezTo>
                  <a:cubicBezTo>
                    <a:pt x="251" y="6061"/>
                    <a:pt x="334" y="5990"/>
                    <a:pt x="334" y="5894"/>
                  </a:cubicBezTo>
                  <a:lnTo>
                    <a:pt x="334" y="4692"/>
                  </a:lnTo>
                  <a:cubicBezTo>
                    <a:pt x="334" y="4537"/>
                    <a:pt x="417" y="4406"/>
                    <a:pt x="572" y="4347"/>
                  </a:cubicBezTo>
                  <a:lnTo>
                    <a:pt x="1405" y="4037"/>
                  </a:lnTo>
                  <a:cubicBezTo>
                    <a:pt x="1441" y="4013"/>
                    <a:pt x="1489" y="3989"/>
                    <a:pt x="1525" y="3954"/>
                  </a:cubicBezTo>
                  <a:lnTo>
                    <a:pt x="2096" y="4394"/>
                  </a:lnTo>
                  <a:lnTo>
                    <a:pt x="2096" y="5883"/>
                  </a:lnTo>
                  <a:cubicBezTo>
                    <a:pt x="2096" y="5966"/>
                    <a:pt x="2179" y="6037"/>
                    <a:pt x="2263" y="6037"/>
                  </a:cubicBezTo>
                  <a:cubicBezTo>
                    <a:pt x="2358" y="6037"/>
                    <a:pt x="2429" y="5966"/>
                    <a:pt x="2429" y="5883"/>
                  </a:cubicBezTo>
                  <a:lnTo>
                    <a:pt x="2429" y="4394"/>
                  </a:lnTo>
                  <a:lnTo>
                    <a:pt x="3013" y="3954"/>
                  </a:lnTo>
                  <a:cubicBezTo>
                    <a:pt x="3049" y="3989"/>
                    <a:pt x="3084" y="4001"/>
                    <a:pt x="3132" y="4037"/>
                  </a:cubicBezTo>
                  <a:lnTo>
                    <a:pt x="3965" y="4347"/>
                  </a:lnTo>
                  <a:cubicBezTo>
                    <a:pt x="4096" y="4406"/>
                    <a:pt x="4203" y="4537"/>
                    <a:pt x="4203" y="4692"/>
                  </a:cubicBezTo>
                  <a:lnTo>
                    <a:pt x="4203" y="5894"/>
                  </a:lnTo>
                  <a:cubicBezTo>
                    <a:pt x="4203" y="5990"/>
                    <a:pt x="4275" y="6061"/>
                    <a:pt x="4358" y="6061"/>
                  </a:cubicBezTo>
                  <a:cubicBezTo>
                    <a:pt x="4453" y="6061"/>
                    <a:pt x="4525" y="5990"/>
                    <a:pt x="4525" y="5894"/>
                  </a:cubicBezTo>
                  <a:lnTo>
                    <a:pt x="4525" y="4692"/>
                  </a:lnTo>
                  <a:cubicBezTo>
                    <a:pt x="4513" y="4418"/>
                    <a:pt x="4334" y="4168"/>
                    <a:pt x="4072" y="4061"/>
                  </a:cubicBezTo>
                  <a:lnTo>
                    <a:pt x="3239" y="3751"/>
                  </a:lnTo>
                  <a:cubicBezTo>
                    <a:pt x="3156" y="3728"/>
                    <a:pt x="3120" y="3644"/>
                    <a:pt x="3120" y="3573"/>
                  </a:cubicBezTo>
                  <a:lnTo>
                    <a:pt x="3120" y="3156"/>
                  </a:lnTo>
                  <a:cubicBezTo>
                    <a:pt x="3144" y="3132"/>
                    <a:pt x="3191" y="3096"/>
                    <a:pt x="3215" y="3061"/>
                  </a:cubicBezTo>
                  <a:cubicBezTo>
                    <a:pt x="3489" y="2799"/>
                    <a:pt x="3632" y="2454"/>
                    <a:pt x="3632" y="2073"/>
                  </a:cubicBezTo>
                  <a:lnTo>
                    <a:pt x="3632" y="1751"/>
                  </a:lnTo>
                  <a:lnTo>
                    <a:pt x="3680" y="1668"/>
                  </a:lnTo>
                  <a:cubicBezTo>
                    <a:pt x="3775" y="1501"/>
                    <a:pt x="3811" y="1311"/>
                    <a:pt x="3811" y="1132"/>
                  </a:cubicBezTo>
                  <a:lnTo>
                    <a:pt x="3811" y="168"/>
                  </a:lnTo>
                  <a:cubicBezTo>
                    <a:pt x="3811" y="72"/>
                    <a:pt x="3739" y="1"/>
                    <a:pt x="3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0"/>
            <p:cNvSpPr/>
            <p:nvPr/>
          </p:nvSpPr>
          <p:spPr>
            <a:xfrm>
              <a:off x="3473813" y="2287058"/>
              <a:ext cx="10631" cy="38291"/>
            </a:xfrm>
            <a:custGeom>
              <a:avLst/>
              <a:gdLst/>
              <a:ahLst/>
              <a:cxnLst/>
              <a:rect l="l" t="t" r="r" b="b"/>
              <a:pathLst>
                <a:path w="334" h="1203" extrusionOk="0">
                  <a:moveTo>
                    <a:pt x="167" y="0"/>
                  </a:moveTo>
                  <a:cubicBezTo>
                    <a:pt x="72" y="0"/>
                    <a:pt x="1" y="72"/>
                    <a:pt x="1" y="167"/>
                  </a:cubicBezTo>
                  <a:lnTo>
                    <a:pt x="1" y="1048"/>
                  </a:lnTo>
                  <a:cubicBezTo>
                    <a:pt x="1" y="1131"/>
                    <a:pt x="72" y="1203"/>
                    <a:pt x="167" y="1203"/>
                  </a:cubicBezTo>
                  <a:cubicBezTo>
                    <a:pt x="251" y="1203"/>
                    <a:pt x="334" y="1131"/>
                    <a:pt x="334" y="1048"/>
                  </a:cubicBezTo>
                  <a:lnTo>
                    <a:pt x="334" y="155"/>
                  </a:lnTo>
                  <a:cubicBezTo>
                    <a:pt x="334" y="60"/>
                    <a:pt x="251" y="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0"/>
            <p:cNvSpPr/>
            <p:nvPr/>
          </p:nvSpPr>
          <p:spPr>
            <a:xfrm>
              <a:off x="3551128" y="2287058"/>
              <a:ext cx="10249" cy="38291"/>
            </a:xfrm>
            <a:custGeom>
              <a:avLst/>
              <a:gdLst/>
              <a:ahLst/>
              <a:cxnLst/>
              <a:rect l="l" t="t" r="r" b="b"/>
              <a:pathLst>
                <a:path w="322" h="1203" extrusionOk="0">
                  <a:moveTo>
                    <a:pt x="167" y="0"/>
                  </a:moveTo>
                  <a:cubicBezTo>
                    <a:pt x="72" y="0"/>
                    <a:pt x="0" y="72"/>
                    <a:pt x="0" y="167"/>
                  </a:cubicBezTo>
                  <a:lnTo>
                    <a:pt x="0" y="1048"/>
                  </a:lnTo>
                  <a:cubicBezTo>
                    <a:pt x="0" y="1131"/>
                    <a:pt x="72" y="1203"/>
                    <a:pt x="167" y="1203"/>
                  </a:cubicBezTo>
                  <a:cubicBezTo>
                    <a:pt x="250" y="1203"/>
                    <a:pt x="322" y="1131"/>
                    <a:pt x="322" y="1048"/>
                  </a:cubicBezTo>
                  <a:lnTo>
                    <a:pt x="322" y="155"/>
                  </a:lnTo>
                  <a:cubicBezTo>
                    <a:pt x="322" y="60"/>
                    <a:pt x="262" y="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p:nvPr/>
          </p:nvSpPr>
          <p:spPr>
            <a:xfrm>
              <a:off x="3290377" y="1970604"/>
              <a:ext cx="221378" cy="185346"/>
            </a:xfrm>
            <a:custGeom>
              <a:avLst/>
              <a:gdLst/>
              <a:ahLst/>
              <a:cxnLst/>
              <a:rect l="l" t="t" r="r" b="b"/>
              <a:pathLst>
                <a:path w="6955" h="5823" extrusionOk="0">
                  <a:moveTo>
                    <a:pt x="2406" y="4168"/>
                  </a:moveTo>
                  <a:lnTo>
                    <a:pt x="2311" y="4537"/>
                  </a:lnTo>
                  <a:lnTo>
                    <a:pt x="2085" y="4537"/>
                  </a:lnTo>
                  <a:cubicBezTo>
                    <a:pt x="1894" y="4537"/>
                    <a:pt x="1727" y="4382"/>
                    <a:pt x="1727" y="4180"/>
                  </a:cubicBezTo>
                  <a:lnTo>
                    <a:pt x="1727" y="4168"/>
                  </a:lnTo>
                  <a:close/>
                  <a:moveTo>
                    <a:pt x="5573" y="358"/>
                  </a:moveTo>
                  <a:cubicBezTo>
                    <a:pt x="5764" y="358"/>
                    <a:pt x="5930" y="525"/>
                    <a:pt x="5930" y="715"/>
                  </a:cubicBezTo>
                  <a:lnTo>
                    <a:pt x="5930" y="3501"/>
                  </a:lnTo>
                  <a:cubicBezTo>
                    <a:pt x="5930" y="3692"/>
                    <a:pt x="5764" y="3858"/>
                    <a:pt x="5573" y="3858"/>
                  </a:cubicBezTo>
                  <a:lnTo>
                    <a:pt x="4168" y="3858"/>
                  </a:lnTo>
                  <a:cubicBezTo>
                    <a:pt x="4144" y="3858"/>
                    <a:pt x="4097" y="3870"/>
                    <a:pt x="4085" y="3882"/>
                  </a:cubicBezTo>
                  <a:lnTo>
                    <a:pt x="2537" y="5001"/>
                  </a:lnTo>
                  <a:lnTo>
                    <a:pt x="2537" y="5001"/>
                  </a:lnTo>
                  <a:lnTo>
                    <a:pt x="2775" y="4049"/>
                  </a:lnTo>
                  <a:cubicBezTo>
                    <a:pt x="2787" y="4001"/>
                    <a:pt x="2775" y="3942"/>
                    <a:pt x="2739" y="3918"/>
                  </a:cubicBezTo>
                  <a:cubicBezTo>
                    <a:pt x="2716" y="3870"/>
                    <a:pt x="2668" y="3858"/>
                    <a:pt x="2608" y="3858"/>
                  </a:cubicBezTo>
                  <a:lnTo>
                    <a:pt x="692" y="3858"/>
                  </a:lnTo>
                  <a:cubicBezTo>
                    <a:pt x="501" y="3858"/>
                    <a:pt x="334" y="3692"/>
                    <a:pt x="334" y="3501"/>
                  </a:cubicBezTo>
                  <a:lnTo>
                    <a:pt x="334" y="715"/>
                  </a:lnTo>
                  <a:cubicBezTo>
                    <a:pt x="334" y="525"/>
                    <a:pt x="501" y="358"/>
                    <a:pt x="692" y="358"/>
                  </a:cubicBezTo>
                  <a:close/>
                  <a:moveTo>
                    <a:pt x="6287" y="1025"/>
                  </a:moveTo>
                  <a:cubicBezTo>
                    <a:pt x="6478" y="1025"/>
                    <a:pt x="6645" y="1191"/>
                    <a:pt x="6645" y="1382"/>
                  </a:cubicBezTo>
                  <a:lnTo>
                    <a:pt x="6645" y="4180"/>
                  </a:lnTo>
                  <a:lnTo>
                    <a:pt x="6633" y="4180"/>
                  </a:lnTo>
                  <a:cubicBezTo>
                    <a:pt x="6633" y="4382"/>
                    <a:pt x="6466" y="4537"/>
                    <a:pt x="6276" y="4537"/>
                  </a:cubicBezTo>
                  <a:lnTo>
                    <a:pt x="4871" y="4537"/>
                  </a:lnTo>
                  <a:cubicBezTo>
                    <a:pt x="4823" y="4537"/>
                    <a:pt x="4787" y="4561"/>
                    <a:pt x="4752" y="4597"/>
                  </a:cubicBezTo>
                  <a:cubicBezTo>
                    <a:pt x="4728" y="4632"/>
                    <a:pt x="4704" y="4692"/>
                    <a:pt x="4728" y="4727"/>
                  </a:cubicBezTo>
                  <a:lnTo>
                    <a:pt x="4847" y="5406"/>
                  </a:lnTo>
                  <a:lnTo>
                    <a:pt x="4847" y="5406"/>
                  </a:lnTo>
                  <a:lnTo>
                    <a:pt x="3656" y="4597"/>
                  </a:lnTo>
                  <a:lnTo>
                    <a:pt x="4251" y="4168"/>
                  </a:lnTo>
                  <a:lnTo>
                    <a:pt x="5585" y="4168"/>
                  </a:lnTo>
                  <a:cubicBezTo>
                    <a:pt x="5954" y="4168"/>
                    <a:pt x="6276" y="3858"/>
                    <a:pt x="6276" y="3489"/>
                  </a:cubicBezTo>
                  <a:lnTo>
                    <a:pt x="6276" y="1025"/>
                  </a:lnTo>
                  <a:close/>
                  <a:moveTo>
                    <a:pt x="692" y="1"/>
                  </a:moveTo>
                  <a:cubicBezTo>
                    <a:pt x="322" y="1"/>
                    <a:pt x="1" y="310"/>
                    <a:pt x="1" y="691"/>
                  </a:cubicBezTo>
                  <a:lnTo>
                    <a:pt x="1" y="3465"/>
                  </a:lnTo>
                  <a:cubicBezTo>
                    <a:pt x="1" y="3846"/>
                    <a:pt x="322" y="4156"/>
                    <a:pt x="692" y="4156"/>
                  </a:cubicBezTo>
                  <a:lnTo>
                    <a:pt x="1406" y="4156"/>
                  </a:lnTo>
                  <a:lnTo>
                    <a:pt x="1406" y="4168"/>
                  </a:lnTo>
                  <a:cubicBezTo>
                    <a:pt x="1406" y="4537"/>
                    <a:pt x="1715" y="4858"/>
                    <a:pt x="2085" y="4858"/>
                  </a:cubicBezTo>
                  <a:lnTo>
                    <a:pt x="2227" y="4858"/>
                  </a:lnTo>
                  <a:lnTo>
                    <a:pt x="2168" y="5120"/>
                  </a:lnTo>
                  <a:cubicBezTo>
                    <a:pt x="2132" y="5228"/>
                    <a:pt x="2180" y="5335"/>
                    <a:pt x="2263" y="5394"/>
                  </a:cubicBezTo>
                  <a:cubicBezTo>
                    <a:pt x="2311" y="5418"/>
                    <a:pt x="2358" y="5430"/>
                    <a:pt x="2406" y="5430"/>
                  </a:cubicBezTo>
                  <a:cubicBezTo>
                    <a:pt x="2442" y="5430"/>
                    <a:pt x="2501" y="5418"/>
                    <a:pt x="2549" y="5394"/>
                  </a:cubicBezTo>
                  <a:lnTo>
                    <a:pt x="3263" y="4870"/>
                  </a:lnTo>
                  <a:lnTo>
                    <a:pt x="3430" y="4870"/>
                  </a:lnTo>
                  <a:lnTo>
                    <a:pt x="4787" y="5775"/>
                  </a:lnTo>
                  <a:cubicBezTo>
                    <a:pt x="4823" y="5811"/>
                    <a:pt x="4871" y="5823"/>
                    <a:pt x="4918" y="5823"/>
                  </a:cubicBezTo>
                  <a:cubicBezTo>
                    <a:pt x="4954" y="5823"/>
                    <a:pt x="5002" y="5811"/>
                    <a:pt x="5049" y="5775"/>
                  </a:cubicBezTo>
                  <a:cubicBezTo>
                    <a:pt x="5144" y="5716"/>
                    <a:pt x="5180" y="5632"/>
                    <a:pt x="5156" y="5525"/>
                  </a:cubicBezTo>
                  <a:lnTo>
                    <a:pt x="5049" y="4870"/>
                  </a:lnTo>
                  <a:lnTo>
                    <a:pt x="6252" y="4870"/>
                  </a:lnTo>
                  <a:cubicBezTo>
                    <a:pt x="6633" y="4870"/>
                    <a:pt x="6942" y="4561"/>
                    <a:pt x="6942" y="4180"/>
                  </a:cubicBezTo>
                  <a:lnTo>
                    <a:pt x="6942" y="1406"/>
                  </a:lnTo>
                  <a:cubicBezTo>
                    <a:pt x="6954" y="1013"/>
                    <a:pt x="6645" y="703"/>
                    <a:pt x="6276" y="703"/>
                  </a:cubicBezTo>
                  <a:cubicBezTo>
                    <a:pt x="6252" y="310"/>
                    <a:pt x="5954" y="1"/>
                    <a:pt x="55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p:nvPr/>
          </p:nvSpPr>
          <p:spPr>
            <a:xfrm>
              <a:off x="3329432" y="2004344"/>
              <a:ext cx="26928" cy="10249"/>
            </a:xfrm>
            <a:custGeom>
              <a:avLst/>
              <a:gdLst/>
              <a:ahLst/>
              <a:cxnLst/>
              <a:rect l="l" t="t" r="r" b="b"/>
              <a:pathLst>
                <a:path w="846" h="322" extrusionOk="0">
                  <a:moveTo>
                    <a:pt x="167" y="0"/>
                  </a:moveTo>
                  <a:cubicBezTo>
                    <a:pt x="72" y="0"/>
                    <a:pt x="0" y="72"/>
                    <a:pt x="0" y="167"/>
                  </a:cubicBezTo>
                  <a:cubicBezTo>
                    <a:pt x="0" y="250"/>
                    <a:pt x="72" y="322"/>
                    <a:pt x="167" y="322"/>
                  </a:cubicBezTo>
                  <a:lnTo>
                    <a:pt x="679" y="322"/>
                  </a:lnTo>
                  <a:cubicBezTo>
                    <a:pt x="774" y="322"/>
                    <a:pt x="846" y="250"/>
                    <a:pt x="846" y="167"/>
                  </a:cubicBezTo>
                  <a:cubicBezTo>
                    <a:pt x="846" y="72"/>
                    <a:pt x="774" y="0"/>
                    <a:pt x="6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0"/>
            <p:cNvSpPr/>
            <p:nvPr/>
          </p:nvSpPr>
          <p:spPr>
            <a:xfrm>
              <a:off x="3368074" y="2004344"/>
              <a:ext cx="82663" cy="10249"/>
            </a:xfrm>
            <a:custGeom>
              <a:avLst/>
              <a:gdLst/>
              <a:ahLst/>
              <a:cxnLst/>
              <a:rect l="l" t="t" r="r" b="b"/>
              <a:pathLst>
                <a:path w="2597" h="322" extrusionOk="0">
                  <a:moveTo>
                    <a:pt x="167" y="0"/>
                  </a:moveTo>
                  <a:cubicBezTo>
                    <a:pt x="84" y="0"/>
                    <a:pt x="1" y="72"/>
                    <a:pt x="1" y="167"/>
                  </a:cubicBezTo>
                  <a:cubicBezTo>
                    <a:pt x="1" y="250"/>
                    <a:pt x="84" y="322"/>
                    <a:pt x="167" y="322"/>
                  </a:cubicBezTo>
                  <a:lnTo>
                    <a:pt x="2430" y="322"/>
                  </a:lnTo>
                  <a:cubicBezTo>
                    <a:pt x="2525" y="322"/>
                    <a:pt x="2596" y="250"/>
                    <a:pt x="2596" y="167"/>
                  </a:cubicBezTo>
                  <a:cubicBezTo>
                    <a:pt x="2596" y="72"/>
                    <a:pt x="2525" y="0"/>
                    <a:pt x="24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p:nvPr/>
          </p:nvSpPr>
          <p:spPr>
            <a:xfrm>
              <a:off x="3329432" y="2031622"/>
              <a:ext cx="121304" cy="10631"/>
            </a:xfrm>
            <a:custGeom>
              <a:avLst/>
              <a:gdLst/>
              <a:ahLst/>
              <a:cxnLst/>
              <a:rect l="l" t="t" r="r" b="b"/>
              <a:pathLst>
                <a:path w="3811" h="334" extrusionOk="0">
                  <a:moveTo>
                    <a:pt x="167" y="1"/>
                  </a:moveTo>
                  <a:cubicBezTo>
                    <a:pt x="72" y="1"/>
                    <a:pt x="0" y="84"/>
                    <a:pt x="0" y="167"/>
                  </a:cubicBezTo>
                  <a:cubicBezTo>
                    <a:pt x="0" y="263"/>
                    <a:pt x="72" y="334"/>
                    <a:pt x="167" y="334"/>
                  </a:cubicBezTo>
                  <a:lnTo>
                    <a:pt x="3644" y="334"/>
                  </a:lnTo>
                  <a:cubicBezTo>
                    <a:pt x="3739" y="334"/>
                    <a:pt x="3810" y="263"/>
                    <a:pt x="3810" y="167"/>
                  </a:cubicBezTo>
                  <a:cubicBezTo>
                    <a:pt x="3810" y="84"/>
                    <a:pt x="3739" y="1"/>
                    <a:pt x="3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3329432" y="2059664"/>
              <a:ext cx="82249" cy="10663"/>
            </a:xfrm>
            <a:custGeom>
              <a:avLst/>
              <a:gdLst/>
              <a:ahLst/>
              <a:cxnLst/>
              <a:rect l="l" t="t" r="r" b="b"/>
              <a:pathLst>
                <a:path w="2584" h="335" extrusionOk="0">
                  <a:moveTo>
                    <a:pt x="155" y="1"/>
                  </a:moveTo>
                  <a:cubicBezTo>
                    <a:pt x="72" y="1"/>
                    <a:pt x="0" y="72"/>
                    <a:pt x="0" y="167"/>
                  </a:cubicBezTo>
                  <a:cubicBezTo>
                    <a:pt x="0" y="251"/>
                    <a:pt x="72" y="334"/>
                    <a:pt x="155" y="334"/>
                  </a:cubicBezTo>
                  <a:lnTo>
                    <a:pt x="2429" y="334"/>
                  </a:lnTo>
                  <a:cubicBezTo>
                    <a:pt x="2513" y="334"/>
                    <a:pt x="2584" y="251"/>
                    <a:pt x="2584" y="167"/>
                  </a:cubicBezTo>
                  <a:cubicBezTo>
                    <a:pt x="2584" y="72"/>
                    <a:pt x="2513" y="1"/>
                    <a:pt x="24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0"/>
            <p:cNvSpPr/>
            <p:nvPr/>
          </p:nvSpPr>
          <p:spPr>
            <a:xfrm>
              <a:off x="3423777" y="2059664"/>
              <a:ext cx="26960" cy="10663"/>
            </a:xfrm>
            <a:custGeom>
              <a:avLst/>
              <a:gdLst/>
              <a:ahLst/>
              <a:cxnLst/>
              <a:rect l="l" t="t" r="r" b="b"/>
              <a:pathLst>
                <a:path w="847" h="335" extrusionOk="0">
                  <a:moveTo>
                    <a:pt x="156" y="1"/>
                  </a:moveTo>
                  <a:cubicBezTo>
                    <a:pt x="72" y="1"/>
                    <a:pt x="1" y="72"/>
                    <a:pt x="1" y="167"/>
                  </a:cubicBezTo>
                  <a:cubicBezTo>
                    <a:pt x="1" y="251"/>
                    <a:pt x="72" y="334"/>
                    <a:pt x="156" y="334"/>
                  </a:cubicBezTo>
                  <a:lnTo>
                    <a:pt x="680" y="334"/>
                  </a:lnTo>
                  <a:cubicBezTo>
                    <a:pt x="775" y="334"/>
                    <a:pt x="846" y="251"/>
                    <a:pt x="846" y="167"/>
                  </a:cubicBezTo>
                  <a:cubicBezTo>
                    <a:pt x="846" y="72"/>
                    <a:pt x="775" y="1"/>
                    <a:pt x="6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20"/>
          <p:cNvGrpSpPr/>
          <p:nvPr/>
        </p:nvGrpSpPr>
        <p:grpSpPr>
          <a:xfrm>
            <a:off x="1505048" y="1617475"/>
            <a:ext cx="341472" cy="335074"/>
            <a:chOff x="1329585" y="1989925"/>
            <a:chExt cx="341472" cy="335074"/>
          </a:xfrm>
        </p:grpSpPr>
        <p:sp>
          <p:nvSpPr>
            <p:cNvPr id="348" name="Google Shape;348;p20"/>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0"/>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20"/>
          <p:cNvSpPr/>
          <p:nvPr/>
        </p:nvSpPr>
        <p:spPr>
          <a:xfrm>
            <a:off x="5360368" y="1622966"/>
            <a:ext cx="354363" cy="324093"/>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20"/>
          <p:cNvGrpSpPr/>
          <p:nvPr/>
        </p:nvGrpSpPr>
        <p:grpSpPr>
          <a:xfrm>
            <a:off x="7291295" y="1650085"/>
            <a:ext cx="367255" cy="269855"/>
            <a:chOff x="1306445" y="3397829"/>
            <a:chExt cx="367255" cy="269855"/>
          </a:xfrm>
        </p:grpSpPr>
        <p:sp>
          <p:nvSpPr>
            <p:cNvPr id="353" name="Google Shape;353;p20"/>
            <p:cNvSpPr/>
            <p:nvPr/>
          </p:nvSpPr>
          <p:spPr>
            <a:xfrm>
              <a:off x="1588395" y="3513054"/>
              <a:ext cx="45517" cy="16297"/>
            </a:xfrm>
            <a:custGeom>
              <a:avLst/>
              <a:gdLst/>
              <a:ahLst/>
              <a:cxnLst/>
              <a:rect l="l" t="t" r="r" b="b"/>
              <a:pathLst>
                <a:path w="1430" h="512" extrusionOk="0">
                  <a:moveTo>
                    <a:pt x="168" y="0"/>
                  </a:moveTo>
                  <a:cubicBezTo>
                    <a:pt x="72" y="0"/>
                    <a:pt x="1" y="71"/>
                    <a:pt x="1" y="167"/>
                  </a:cubicBezTo>
                  <a:cubicBezTo>
                    <a:pt x="1" y="250"/>
                    <a:pt x="72" y="333"/>
                    <a:pt x="168" y="333"/>
                  </a:cubicBezTo>
                  <a:cubicBezTo>
                    <a:pt x="358" y="333"/>
                    <a:pt x="906" y="357"/>
                    <a:pt x="1180" y="488"/>
                  </a:cubicBezTo>
                  <a:cubicBezTo>
                    <a:pt x="1204" y="512"/>
                    <a:pt x="1227" y="512"/>
                    <a:pt x="1251" y="512"/>
                  </a:cubicBezTo>
                  <a:cubicBezTo>
                    <a:pt x="1311" y="512"/>
                    <a:pt x="1370" y="476"/>
                    <a:pt x="1406" y="417"/>
                  </a:cubicBezTo>
                  <a:cubicBezTo>
                    <a:pt x="1430" y="333"/>
                    <a:pt x="1406" y="226"/>
                    <a:pt x="1323" y="191"/>
                  </a:cubicBezTo>
                  <a:cubicBezTo>
                    <a:pt x="942" y="0"/>
                    <a:pt x="191" y="0"/>
                    <a:pt x="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0"/>
            <p:cNvSpPr/>
            <p:nvPr/>
          </p:nvSpPr>
          <p:spPr>
            <a:xfrm>
              <a:off x="1306445" y="3397829"/>
              <a:ext cx="367255" cy="269091"/>
            </a:xfrm>
            <a:custGeom>
              <a:avLst/>
              <a:gdLst/>
              <a:ahLst/>
              <a:cxnLst/>
              <a:rect l="l" t="t" r="r" b="b"/>
              <a:pathLst>
                <a:path w="11538" h="8454" extrusionOk="0">
                  <a:moveTo>
                    <a:pt x="7573" y="334"/>
                  </a:moveTo>
                  <a:lnTo>
                    <a:pt x="7573" y="1965"/>
                  </a:lnTo>
                  <a:cubicBezTo>
                    <a:pt x="7573" y="2227"/>
                    <a:pt x="7525" y="2465"/>
                    <a:pt x="7418" y="2679"/>
                  </a:cubicBezTo>
                  <a:cubicBezTo>
                    <a:pt x="7395" y="2715"/>
                    <a:pt x="7395" y="2727"/>
                    <a:pt x="7395" y="2763"/>
                  </a:cubicBezTo>
                  <a:lnTo>
                    <a:pt x="7395" y="3239"/>
                  </a:lnTo>
                  <a:cubicBezTo>
                    <a:pt x="7395" y="3691"/>
                    <a:pt x="7216" y="4108"/>
                    <a:pt x="6883" y="4442"/>
                  </a:cubicBezTo>
                  <a:cubicBezTo>
                    <a:pt x="6835" y="4489"/>
                    <a:pt x="6787" y="4513"/>
                    <a:pt x="6740" y="4549"/>
                  </a:cubicBezTo>
                  <a:cubicBezTo>
                    <a:pt x="6466" y="4759"/>
                    <a:pt x="6137" y="4876"/>
                    <a:pt x="5785" y="4876"/>
                  </a:cubicBezTo>
                  <a:cubicBezTo>
                    <a:pt x="5739" y="4876"/>
                    <a:pt x="5692" y="4874"/>
                    <a:pt x="5644" y="4870"/>
                  </a:cubicBezTo>
                  <a:cubicBezTo>
                    <a:pt x="4787" y="4823"/>
                    <a:pt x="4108" y="4072"/>
                    <a:pt x="4108" y="3180"/>
                  </a:cubicBezTo>
                  <a:lnTo>
                    <a:pt x="4108" y="2763"/>
                  </a:lnTo>
                  <a:cubicBezTo>
                    <a:pt x="4108" y="2727"/>
                    <a:pt x="4108" y="2715"/>
                    <a:pt x="4096" y="2679"/>
                  </a:cubicBezTo>
                  <a:cubicBezTo>
                    <a:pt x="3989" y="2465"/>
                    <a:pt x="3930" y="2227"/>
                    <a:pt x="3930" y="1965"/>
                  </a:cubicBezTo>
                  <a:lnTo>
                    <a:pt x="3930" y="1608"/>
                  </a:lnTo>
                  <a:cubicBezTo>
                    <a:pt x="3930" y="917"/>
                    <a:pt x="4513" y="334"/>
                    <a:pt x="5216" y="334"/>
                  </a:cubicBezTo>
                  <a:close/>
                  <a:moveTo>
                    <a:pt x="1763" y="3025"/>
                  </a:moveTo>
                  <a:cubicBezTo>
                    <a:pt x="2049" y="3025"/>
                    <a:pt x="2311" y="3144"/>
                    <a:pt x="2525" y="3358"/>
                  </a:cubicBezTo>
                  <a:cubicBezTo>
                    <a:pt x="2715" y="3561"/>
                    <a:pt x="2846" y="3846"/>
                    <a:pt x="2858" y="4144"/>
                  </a:cubicBezTo>
                  <a:cubicBezTo>
                    <a:pt x="2858" y="4227"/>
                    <a:pt x="2882" y="4346"/>
                    <a:pt x="2882" y="4465"/>
                  </a:cubicBezTo>
                  <a:lnTo>
                    <a:pt x="2882" y="4501"/>
                  </a:lnTo>
                  <a:cubicBezTo>
                    <a:pt x="2703" y="4215"/>
                    <a:pt x="2406" y="4013"/>
                    <a:pt x="2049" y="3894"/>
                  </a:cubicBezTo>
                  <a:cubicBezTo>
                    <a:pt x="1703" y="3787"/>
                    <a:pt x="1406" y="3787"/>
                    <a:pt x="1406" y="3787"/>
                  </a:cubicBezTo>
                  <a:cubicBezTo>
                    <a:pt x="1358" y="3787"/>
                    <a:pt x="1310" y="3799"/>
                    <a:pt x="1287" y="3834"/>
                  </a:cubicBezTo>
                  <a:lnTo>
                    <a:pt x="977" y="4144"/>
                  </a:lnTo>
                  <a:cubicBezTo>
                    <a:pt x="918" y="4215"/>
                    <a:pt x="918" y="4323"/>
                    <a:pt x="977" y="4382"/>
                  </a:cubicBezTo>
                  <a:cubicBezTo>
                    <a:pt x="1013" y="4412"/>
                    <a:pt x="1057" y="4427"/>
                    <a:pt x="1101" y="4427"/>
                  </a:cubicBezTo>
                  <a:cubicBezTo>
                    <a:pt x="1144" y="4427"/>
                    <a:pt x="1185" y="4412"/>
                    <a:pt x="1215" y="4382"/>
                  </a:cubicBezTo>
                  <a:lnTo>
                    <a:pt x="1465" y="4108"/>
                  </a:lnTo>
                  <a:cubicBezTo>
                    <a:pt x="1691" y="4132"/>
                    <a:pt x="2382" y="4203"/>
                    <a:pt x="2668" y="4811"/>
                  </a:cubicBezTo>
                  <a:cubicBezTo>
                    <a:pt x="2596" y="5275"/>
                    <a:pt x="2215" y="5596"/>
                    <a:pt x="1763" y="5596"/>
                  </a:cubicBezTo>
                  <a:cubicBezTo>
                    <a:pt x="1251" y="5596"/>
                    <a:pt x="834" y="5180"/>
                    <a:pt x="834" y="4680"/>
                  </a:cubicBezTo>
                  <a:cubicBezTo>
                    <a:pt x="834" y="4584"/>
                    <a:pt x="763" y="4513"/>
                    <a:pt x="679" y="4513"/>
                  </a:cubicBezTo>
                  <a:lnTo>
                    <a:pt x="644" y="4513"/>
                  </a:lnTo>
                  <a:lnTo>
                    <a:pt x="644" y="4465"/>
                  </a:lnTo>
                  <a:cubicBezTo>
                    <a:pt x="644" y="4346"/>
                    <a:pt x="644" y="4251"/>
                    <a:pt x="656" y="4144"/>
                  </a:cubicBezTo>
                  <a:cubicBezTo>
                    <a:pt x="679" y="3846"/>
                    <a:pt x="810" y="3561"/>
                    <a:pt x="1001" y="3358"/>
                  </a:cubicBezTo>
                  <a:cubicBezTo>
                    <a:pt x="1215" y="3144"/>
                    <a:pt x="1477" y="3025"/>
                    <a:pt x="1763" y="3025"/>
                  </a:cubicBezTo>
                  <a:close/>
                  <a:moveTo>
                    <a:pt x="10657" y="3025"/>
                  </a:moveTo>
                  <a:lnTo>
                    <a:pt x="10657" y="3727"/>
                  </a:lnTo>
                  <a:cubicBezTo>
                    <a:pt x="10657" y="3846"/>
                    <a:pt x="10633" y="3953"/>
                    <a:pt x="10585" y="4049"/>
                  </a:cubicBezTo>
                  <a:lnTo>
                    <a:pt x="10502" y="4251"/>
                  </a:lnTo>
                  <a:cubicBezTo>
                    <a:pt x="10478" y="4275"/>
                    <a:pt x="10478" y="4287"/>
                    <a:pt x="10478" y="4323"/>
                  </a:cubicBezTo>
                  <a:lnTo>
                    <a:pt x="10478" y="4680"/>
                  </a:lnTo>
                  <a:cubicBezTo>
                    <a:pt x="10478" y="4930"/>
                    <a:pt x="10383" y="5168"/>
                    <a:pt x="10204" y="5346"/>
                  </a:cubicBezTo>
                  <a:cubicBezTo>
                    <a:pt x="10044" y="5507"/>
                    <a:pt x="9835" y="5600"/>
                    <a:pt x="9605" y="5600"/>
                  </a:cubicBezTo>
                  <a:cubicBezTo>
                    <a:pt x="9579" y="5600"/>
                    <a:pt x="9552" y="5599"/>
                    <a:pt x="9526" y="5596"/>
                  </a:cubicBezTo>
                  <a:cubicBezTo>
                    <a:pt x="9038" y="5585"/>
                    <a:pt x="8633" y="5156"/>
                    <a:pt x="8633" y="4632"/>
                  </a:cubicBezTo>
                  <a:lnTo>
                    <a:pt x="8633" y="4323"/>
                  </a:lnTo>
                  <a:cubicBezTo>
                    <a:pt x="8633" y="4287"/>
                    <a:pt x="8633" y="4263"/>
                    <a:pt x="8621" y="4251"/>
                  </a:cubicBezTo>
                  <a:lnTo>
                    <a:pt x="8514" y="4037"/>
                  </a:lnTo>
                  <a:cubicBezTo>
                    <a:pt x="8466" y="3965"/>
                    <a:pt x="8454" y="3870"/>
                    <a:pt x="8454" y="3787"/>
                  </a:cubicBezTo>
                  <a:lnTo>
                    <a:pt x="8454" y="3775"/>
                  </a:lnTo>
                  <a:cubicBezTo>
                    <a:pt x="8454" y="3370"/>
                    <a:pt x="8788" y="3025"/>
                    <a:pt x="9204" y="3025"/>
                  </a:cubicBezTo>
                  <a:close/>
                  <a:moveTo>
                    <a:pt x="584" y="5180"/>
                  </a:moveTo>
                  <a:cubicBezTo>
                    <a:pt x="679" y="5406"/>
                    <a:pt x="834" y="5596"/>
                    <a:pt x="1037" y="5739"/>
                  </a:cubicBezTo>
                  <a:lnTo>
                    <a:pt x="1037" y="5925"/>
                  </a:lnTo>
                  <a:lnTo>
                    <a:pt x="1037" y="5925"/>
                  </a:lnTo>
                  <a:cubicBezTo>
                    <a:pt x="723" y="5807"/>
                    <a:pt x="571" y="5655"/>
                    <a:pt x="501" y="5585"/>
                  </a:cubicBezTo>
                  <a:cubicBezTo>
                    <a:pt x="537" y="5466"/>
                    <a:pt x="572" y="5335"/>
                    <a:pt x="584" y="5180"/>
                  </a:cubicBezTo>
                  <a:close/>
                  <a:moveTo>
                    <a:pt x="2918" y="5168"/>
                  </a:moveTo>
                  <a:cubicBezTo>
                    <a:pt x="2942" y="5323"/>
                    <a:pt x="2965" y="5454"/>
                    <a:pt x="3013" y="5573"/>
                  </a:cubicBezTo>
                  <a:cubicBezTo>
                    <a:pt x="2953" y="5656"/>
                    <a:pt x="2787" y="5811"/>
                    <a:pt x="2477" y="5930"/>
                  </a:cubicBezTo>
                  <a:lnTo>
                    <a:pt x="2477" y="5716"/>
                  </a:lnTo>
                  <a:cubicBezTo>
                    <a:pt x="2668" y="5585"/>
                    <a:pt x="2834" y="5394"/>
                    <a:pt x="2918" y="5168"/>
                  </a:cubicBezTo>
                  <a:close/>
                  <a:moveTo>
                    <a:pt x="6668" y="4989"/>
                  </a:moveTo>
                  <a:lnTo>
                    <a:pt x="6668" y="5299"/>
                  </a:lnTo>
                  <a:lnTo>
                    <a:pt x="5751" y="5930"/>
                  </a:lnTo>
                  <a:lnTo>
                    <a:pt x="4823" y="5299"/>
                  </a:lnTo>
                  <a:lnTo>
                    <a:pt x="4823" y="4989"/>
                  </a:lnTo>
                  <a:cubicBezTo>
                    <a:pt x="5061" y="5120"/>
                    <a:pt x="5335" y="5204"/>
                    <a:pt x="5620" y="5215"/>
                  </a:cubicBezTo>
                  <a:lnTo>
                    <a:pt x="5751" y="5215"/>
                  </a:lnTo>
                  <a:cubicBezTo>
                    <a:pt x="6073" y="5215"/>
                    <a:pt x="6394" y="5144"/>
                    <a:pt x="6668" y="4989"/>
                  </a:cubicBezTo>
                  <a:close/>
                  <a:moveTo>
                    <a:pt x="9942" y="5882"/>
                  </a:moveTo>
                  <a:lnTo>
                    <a:pt x="9942" y="5954"/>
                  </a:lnTo>
                  <a:cubicBezTo>
                    <a:pt x="9942" y="5989"/>
                    <a:pt x="9942" y="6025"/>
                    <a:pt x="9966" y="6061"/>
                  </a:cubicBezTo>
                  <a:lnTo>
                    <a:pt x="9561" y="6454"/>
                  </a:lnTo>
                  <a:lnTo>
                    <a:pt x="9169" y="6061"/>
                  </a:lnTo>
                  <a:cubicBezTo>
                    <a:pt x="9169" y="6025"/>
                    <a:pt x="9192" y="6001"/>
                    <a:pt x="9192" y="5954"/>
                  </a:cubicBezTo>
                  <a:lnTo>
                    <a:pt x="9192" y="5882"/>
                  </a:lnTo>
                  <a:cubicBezTo>
                    <a:pt x="9288" y="5918"/>
                    <a:pt x="9407" y="5942"/>
                    <a:pt x="9526" y="5942"/>
                  </a:cubicBezTo>
                  <a:lnTo>
                    <a:pt x="9573" y="5942"/>
                  </a:lnTo>
                  <a:cubicBezTo>
                    <a:pt x="9704" y="5942"/>
                    <a:pt x="9823" y="5930"/>
                    <a:pt x="9942" y="5882"/>
                  </a:cubicBezTo>
                  <a:close/>
                  <a:moveTo>
                    <a:pt x="2120" y="5882"/>
                  </a:moveTo>
                  <a:lnTo>
                    <a:pt x="2120" y="6061"/>
                  </a:lnTo>
                  <a:cubicBezTo>
                    <a:pt x="2120" y="6120"/>
                    <a:pt x="2132" y="6180"/>
                    <a:pt x="2168" y="6228"/>
                  </a:cubicBezTo>
                  <a:lnTo>
                    <a:pt x="2013" y="6394"/>
                  </a:lnTo>
                  <a:cubicBezTo>
                    <a:pt x="1941" y="6460"/>
                    <a:pt x="1849" y="6492"/>
                    <a:pt x="1755" y="6492"/>
                  </a:cubicBezTo>
                  <a:cubicBezTo>
                    <a:pt x="1662" y="6492"/>
                    <a:pt x="1566" y="6460"/>
                    <a:pt x="1489" y="6394"/>
                  </a:cubicBezTo>
                  <a:lnTo>
                    <a:pt x="1322" y="6239"/>
                  </a:lnTo>
                  <a:cubicBezTo>
                    <a:pt x="1358" y="6192"/>
                    <a:pt x="1370" y="6132"/>
                    <a:pt x="1370" y="6073"/>
                  </a:cubicBezTo>
                  <a:lnTo>
                    <a:pt x="1370" y="5882"/>
                  </a:lnTo>
                  <a:cubicBezTo>
                    <a:pt x="1489" y="5918"/>
                    <a:pt x="1608" y="5942"/>
                    <a:pt x="1751" y="5942"/>
                  </a:cubicBezTo>
                  <a:cubicBezTo>
                    <a:pt x="1882" y="5942"/>
                    <a:pt x="2001" y="5930"/>
                    <a:pt x="2120" y="5882"/>
                  </a:cubicBezTo>
                  <a:close/>
                  <a:moveTo>
                    <a:pt x="4692" y="5620"/>
                  </a:moveTo>
                  <a:lnTo>
                    <a:pt x="5490" y="6168"/>
                  </a:lnTo>
                  <a:lnTo>
                    <a:pt x="5061" y="6585"/>
                  </a:lnTo>
                  <a:lnTo>
                    <a:pt x="5049" y="6585"/>
                  </a:lnTo>
                  <a:lnTo>
                    <a:pt x="4525" y="5799"/>
                  </a:lnTo>
                  <a:lnTo>
                    <a:pt x="4692" y="5620"/>
                  </a:lnTo>
                  <a:close/>
                  <a:moveTo>
                    <a:pt x="6823" y="5596"/>
                  </a:moveTo>
                  <a:lnTo>
                    <a:pt x="6978" y="5775"/>
                  </a:lnTo>
                  <a:lnTo>
                    <a:pt x="6466" y="6585"/>
                  </a:lnTo>
                  <a:lnTo>
                    <a:pt x="6442" y="6585"/>
                  </a:lnTo>
                  <a:lnTo>
                    <a:pt x="6013" y="6156"/>
                  </a:lnTo>
                  <a:lnTo>
                    <a:pt x="6823" y="5596"/>
                  </a:lnTo>
                  <a:close/>
                  <a:moveTo>
                    <a:pt x="5251" y="1"/>
                  </a:moveTo>
                  <a:cubicBezTo>
                    <a:pt x="4358" y="1"/>
                    <a:pt x="3632" y="739"/>
                    <a:pt x="3632" y="1632"/>
                  </a:cubicBezTo>
                  <a:lnTo>
                    <a:pt x="3632" y="1989"/>
                  </a:lnTo>
                  <a:cubicBezTo>
                    <a:pt x="3632" y="2263"/>
                    <a:pt x="3692" y="2548"/>
                    <a:pt x="3811" y="2799"/>
                  </a:cubicBezTo>
                  <a:lnTo>
                    <a:pt x="3811" y="3191"/>
                  </a:lnTo>
                  <a:cubicBezTo>
                    <a:pt x="3811" y="3834"/>
                    <a:pt x="4096" y="4394"/>
                    <a:pt x="4537" y="4763"/>
                  </a:cubicBezTo>
                  <a:lnTo>
                    <a:pt x="4537" y="5335"/>
                  </a:lnTo>
                  <a:lnTo>
                    <a:pt x="4227" y="5656"/>
                  </a:lnTo>
                  <a:cubicBezTo>
                    <a:pt x="4204" y="5692"/>
                    <a:pt x="4180" y="5751"/>
                    <a:pt x="4180" y="5799"/>
                  </a:cubicBezTo>
                  <a:lnTo>
                    <a:pt x="3144" y="6168"/>
                  </a:lnTo>
                  <a:cubicBezTo>
                    <a:pt x="3073" y="6192"/>
                    <a:pt x="2989" y="6228"/>
                    <a:pt x="2930" y="6275"/>
                  </a:cubicBezTo>
                  <a:lnTo>
                    <a:pt x="2775" y="6180"/>
                  </a:lnTo>
                  <a:cubicBezTo>
                    <a:pt x="3263" y="5977"/>
                    <a:pt x="3406" y="5680"/>
                    <a:pt x="3430" y="5656"/>
                  </a:cubicBezTo>
                  <a:cubicBezTo>
                    <a:pt x="3454" y="5620"/>
                    <a:pt x="3454" y="5561"/>
                    <a:pt x="3430" y="5513"/>
                  </a:cubicBezTo>
                  <a:cubicBezTo>
                    <a:pt x="3311" y="5275"/>
                    <a:pt x="3287" y="4811"/>
                    <a:pt x="3275" y="4453"/>
                  </a:cubicBezTo>
                  <a:cubicBezTo>
                    <a:pt x="3275" y="4334"/>
                    <a:pt x="3263" y="4215"/>
                    <a:pt x="3263" y="4132"/>
                  </a:cubicBezTo>
                  <a:cubicBezTo>
                    <a:pt x="3204" y="3310"/>
                    <a:pt x="2596" y="2691"/>
                    <a:pt x="1822" y="2691"/>
                  </a:cubicBezTo>
                  <a:cubicBezTo>
                    <a:pt x="1060" y="2691"/>
                    <a:pt x="429" y="3310"/>
                    <a:pt x="370" y="4132"/>
                  </a:cubicBezTo>
                  <a:cubicBezTo>
                    <a:pt x="370" y="4227"/>
                    <a:pt x="358" y="4334"/>
                    <a:pt x="358" y="4453"/>
                  </a:cubicBezTo>
                  <a:cubicBezTo>
                    <a:pt x="346" y="4811"/>
                    <a:pt x="334" y="5263"/>
                    <a:pt x="215" y="5513"/>
                  </a:cubicBezTo>
                  <a:cubicBezTo>
                    <a:pt x="179" y="5561"/>
                    <a:pt x="179" y="5620"/>
                    <a:pt x="215" y="5656"/>
                  </a:cubicBezTo>
                  <a:cubicBezTo>
                    <a:pt x="215" y="5680"/>
                    <a:pt x="370" y="5977"/>
                    <a:pt x="870" y="6180"/>
                  </a:cubicBezTo>
                  <a:lnTo>
                    <a:pt x="406" y="6406"/>
                  </a:lnTo>
                  <a:cubicBezTo>
                    <a:pt x="167" y="6525"/>
                    <a:pt x="1" y="6775"/>
                    <a:pt x="1" y="7049"/>
                  </a:cubicBezTo>
                  <a:lnTo>
                    <a:pt x="1" y="8299"/>
                  </a:lnTo>
                  <a:cubicBezTo>
                    <a:pt x="1" y="8383"/>
                    <a:pt x="72" y="8454"/>
                    <a:pt x="167" y="8454"/>
                  </a:cubicBezTo>
                  <a:cubicBezTo>
                    <a:pt x="251" y="8454"/>
                    <a:pt x="334" y="8383"/>
                    <a:pt x="334" y="8299"/>
                  </a:cubicBezTo>
                  <a:lnTo>
                    <a:pt x="334" y="7049"/>
                  </a:lnTo>
                  <a:cubicBezTo>
                    <a:pt x="334" y="6894"/>
                    <a:pt x="406" y="6775"/>
                    <a:pt x="537" y="6704"/>
                  </a:cubicBezTo>
                  <a:lnTo>
                    <a:pt x="1108" y="6418"/>
                  </a:lnTo>
                  <a:lnTo>
                    <a:pt x="1299" y="6609"/>
                  </a:lnTo>
                  <a:cubicBezTo>
                    <a:pt x="1429" y="6751"/>
                    <a:pt x="1608" y="6811"/>
                    <a:pt x="1787" y="6811"/>
                  </a:cubicBezTo>
                  <a:cubicBezTo>
                    <a:pt x="1965" y="6811"/>
                    <a:pt x="2144" y="6751"/>
                    <a:pt x="2275" y="6609"/>
                  </a:cubicBezTo>
                  <a:lnTo>
                    <a:pt x="2477" y="6418"/>
                  </a:lnTo>
                  <a:lnTo>
                    <a:pt x="2656" y="6513"/>
                  </a:lnTo>
                  <a:cubicBezTo>
                    <a:pt x="2561" y="6644"/>
                    <a:pt x="2513" y="6811"/>
                    <a:pt x="2513" y="6990"/>
                  </a:cubicBezTo>
                  <a:lnTo>
                    <a:pt x="2513" y="8299"/>
                  </a:lnTo>
                  <a:cubicBezTo>
                    <a:pt x="2513" y="8383"/>
                    <a:pt x="2596" y="8454"/>
                    <a:pt x="2680" y="8454"/>
                  </a:cubicBezTo>
                  <a:cubicBezTo>
                    <a:pt x="2775" y="8454"/>
                    <a:pt x="2846" y="8383"/>
                    <a:pt x="2846" y="8299"/>
                  </a:cubicBezTo>
                  <a:lnTo>
                    <a:pt x="2846" y="6990"/>
                  </a:lnTo>
                  <a:cubicBezTo>
                    <a:pt x="2846" y="6751"/>
                    <a:pt x="2989" y="6537"/>
                    <a:pt x="3215" y="6466"/>
                  </a:cubicBezTo>
                  <a:lnTo>
                    <a:pt x="4323" y="6061"/>
                  </a:lnTo>
                  <a:lnTo>
                    <a:pt x="4775" y="6751"/>
                  </a:lnTo>
                  <a:cubicBezTo>
                    <a:pt x="4835" y="6835"/>
                    <a:pt x="4930" y="6894"/>
                    <a:pt x="5037" y="6894"/>
                  </a:cubicBezTo>
                  <a:lnTo>
                    <a:pt x="5061" y="6894"/>
                  </a:lnTo>
                  <a:cubicBezTo>
                    <a:pt x="5156" y="6894"/>
                    <a:pt x="5239" y="6870"/>
                    <a:pt x="5311" y="6787"/>
                  </a:cubicBezTo>
                  <a:lnTo>
                    <a:pt x="5597" y="6513"/>
                  </a:lnTo>
                  <a:lnTo>
                    <a:pt x="5597" y="8275"/>
                  </a:lnTo>
                  <a:cubicBezTo>
                    <a:pt x="5597" y="8371"/>
                    <a:pt x="5668" y="8442"/>
                    <a:pt x="5763" y="8442"/>
                  </a:cubicBezTo>
                  <a:cubicBezTo>
                    <a:pt x="5847" y="8442"/>
                    <a:pt x="5930" y="8371"/>
                    <a:pt x="5930" y="8275"/>
                  </a:cubicBezTo>
                  <a:lnTo>
                    <a:pt x="5930" y="6513"/>
                  </a:lnTo>
                  <a:lnTo>
                    <a:pt x="6204" y="6787"/>
                  </a:lnTo>
                  <a:cubicBezTo>
                    <a:pt x="6263" y="6847"/>
                    <a:pt x="6359" y="6894"/>
                    <a:pt x="6466" y="6894"/>
                  </a:cubicBezTo>
                  <a:lnTo>
                    <a:pt x="6490" y="6894"/>
                  </a:lnTo>
                  <a:cubicBezTo>
                    <a:pt x="6597" y="6882"/>
                    <a:pt x="6680" y="6835"/>
                    <a:pt x="6740" y="6751"/>
                  </a:cubicBezTo>
                  <a:lnTo>
                    <a:pt x="7204" y="6061"/>
                  </a:lnTo>
                  <a:lnTo>
                    <a:pt x="8311" y="6466"/>
                  </a:lnTo>
                  <a:cubicBezTo>
                    <a:pt x="8526" y="6537"/>
                    <a:pt x="8680" y="6751"/>
                    <a:pt x="8680" y="6990"/>
                  </a:cubicBezTo>
                  <a:lnTo>
                    <a:pt x="8680" y="8299"/>
                  </a:lnTo>
                  <a:cubicBezTo>
                    <a:pt x="8680" y="8383"/>
                    <a:pt x="8752" y="8454"/>
                    <a:pt x="8847" y="8454"/>
                  </a:cubicBezTo>
                  <a:cubicBezTo>
                    <a:pt x="8930" y="8454"/>
                    <a:pt x="9002" y="8383"/>
                    <a:pt x="9002" y="8299"/>
                  </a:cubicBezTo>
                  <a:lnTo>
                    <a:pt x="9002" y="6990"/>
                  </a:lnTo>
                  <a:cubicBezTo>
                    <a:pt x="9002" y="6751"/>
                    <a:pt x="8919" y="6525"/>
                    <a:pt x="8752" y="6358"/>
                  </a:cubicBezTo>
                  <a:lnTo>
                    <a:pt x="8799" y="6347"/>
                  </a:lnTo>
                  <a:cubicBezTo>
                    <a:pt x="8847" y="6335"/>
                    <a:pt x="8907" y="6311"/>
                    <a:pt x="8966" y="6287"/>
                  </a:cubicBezTo>
                  <a:lnTo>
                    <a:pt x="9395" y="6716"/>
                  </a:lnTo>
                  <a:lnTo>
                    <a:pt x="9395" y="8275"/>
                  </a:lnTo>
                  <a:cubicBezTo>
                    <a:pt x="9395" y="8371"/>
                    <a:pt x="9466" y="8442"/>
                    <a:pt x="9561" y="8442"/>
                  </a:cubicBezTo>
                  <a:cubicBezTo>
                    <a:pt x="9645" y="8442"/>
                    <a:pt x="9728" y="8371"/>
                    <a:pt x="9728" y="8275"/>
                  </a:cubicBezTo>
                  <a:lnTo>
                    <a:pt x="9728" y="6716"/>
                  </a:lnTo>
                  <a:lnTo>
                    <a:pt x="10157" y="6287"/>
                  </a:lnTo>
                  <a:cubicBezTo>
                    <a:pt x="10181" y="6299"/>
                    <a:pt x="10204" y="6299"/>
                    <a:pt x="10228" y="6311"/>
                  </a:cubicBezTo>
                  <a:lnTo>
                    <a:pt x="10931" y="6513"/>
                  </a:lnTo>
                  <a:cubicBezTo>
                    <a:pt x="11097" y="6549"/>
                    <a:pt x="11193" y="6704"/>
                    <a:pt x="11193" y="6870"/>
                  </a:cubicBezTo>
                  <a:lnTo>
                    <a:pt x="11193" y="8263"/>
                  </a:lnTo>
                  <a:cubicBezTo>
                    <a:pt x="11193" y="8359"/>
                    <a:pt x="11276" y="8430"/>
                    <a:pt x="11359" y="8430"/>
                  </a:cubicBezTo>
                  <a:cubicBezTo>
                    <a:pt x="11455" y="8430"/>
                    <a:pt x="11526" y="8359"/>
                    <a:pt x="11526" y="8263"/>
                  </a:cubicBezTo>
                  <a:lnTo>
                    <a:pt x="11526" y="6870"/>
                  </a:lnTo>
                  <a:cubicBezTo>
                    <a:pt x="11538" y="6597"/>
                    <a:pt x="11335" y="6311"/>
                    <a:pt x="11014" y="6228"/>
                  </a:cubicBezTo>
                  <a:lnTo>
                    <a:pt x="10323" y="6037"/>
                  </a:lnTo>
                  <a:cubicBezTo>
                    <a:pt x="10288" y="6013"/>
                    <a:pt x="10276" y="6001"/>
                    <a:pt x="10276" y="5954"/>
                  </a:cubicBezTo>
                  <a:lnTo>
                    <a:pt x="10276" y="5716"/>
                  </a:lnTo>
                  <a:cubicBezTo>
                    <a:pt x="10335" y="5680"/>
                    <a:pt x="10383" y="5632"/>
                    <a:pt x="10443" y="5585"/>
                  </a:cubicBezTo>
                  <a:cubicBezTo>
                    <a:pt x="10693" y="5346"/>
                    <a:pt x="10824" y="5025"/>
                    <a:pt x="10824" y="4680"/>
                  </a:cubicBezTo>
                  <a:lnTo>
                    <a:pt x="10824" y="4346"/>
                  </a:lnTo>
                  <a:lnTo>
                    <a:pt x="10895" y="4215"/>
                  </a:lnTo>
                  <a:cubicBezTo>
                    <a:pt x="10978" y="4072"/>
                    <a:pt x="11014" y="3906"/>
                    <a:pt x="11014" y="3739"/>
                  </a:cubicBezTo>
                  <a:lnTo>
                    <a:pt x="11014" y="2858"/>
                  </a:lnTo>
                  <a:cubicBezTo>
                    <a:pt x="11014" y="2775"/>
                    <a:pt x="10943" y="2691"/>
                    <a:pt x="10859" y="2691"/>
                  </a:cubicBezTo>
                  <a:lnTo>
                    <a:pt x="9216" y="2691"/>
                  </a:lnTo>
                  <a:cubicBezTo>
                    <a:pt x="8621" y="2691"/>
                    <a:pt x="8145" y="3180"/>
                    <a:pt x="8145" y="3775"/>
                  </a:cubicBezTo>
                  <a:lnTo>
                    <a:pt x="8145" y="3787"/>
                  </a:lnTo>
                  <a:cubicBezTo>
                    <a:pt x="8145" y="3918"/>
                    <a:pt x="8180" y="4072"/>
                    <a:pt x="8240" y="4192"/>
                  </a:cubicBezTo>
                  <a:lnTo>
                    <a:pt x="8323" y="4370"/>
                  </a:lnTo>
                  <a:lnTo>
                    <a:pt x="8323" y="4644"/>
                  </a:lnTo>
                  <a:cubicBezTo>
                    <a:pt x="8323" y="5096"/>
                    <a:pt x="8549" y="5477"/>
                    <a:pt x="8871" y="5716"/>
                  </a:cubicBezTo>
                  <a:lnTo>
                    <a:pt x="8871" y="5954"/>
                  </a:lnTo>
                  <a:cubicBezTo>
                    <a:pt x="8871" y="6001"/>
                    <a:pt x="8871" y="6013"/>
                    <a:pt x="8740" y="6049"/>
                  </a:cubicBezTo>
                  <a:lnTo>
                    <a:pt x="8395" y="6156"/>
                  </a:lnTo>
                  <a:lnTo>
                    <a:pt x="7418" y="5799"/>
                  </a:lnTo>
                  <a:cubicBezTo>
                    <a:pt x="7418" y="5751"/>
                    <a:pt x="7406" y="5704"/>
                    <a:pt x="7371" y="5656"/>
                  </a:cubicBezTo>
                  <a:lnTo>
                    <a:pt x="7061" y="5335"/>
                  </a:lnTo>
                  <a:lnTo>
                    <a:pt x="7061" y="4787"/>
                  </a:lnTo>
                  <a:cubicBezTo>
                    <a:pt x="7085" y="4751"/>
                    <a:pt x="7121" y="4727"/>
                    <a:pt x="7168" y="4692"/>
                  </a:cubicBezTo>
                  <a:cubicBezTo>
                    <a:pt x="7561" y="4323"/>
                    <a:pt x="7787" y="3787"/>
                    <a:pt x="7787" y="3251"/>
                  </a:cubicBezTo>
                  <a:lnTo>
                    <a:pt x="7787" y="2799"/>
                  </a:lnTo>
                  <a:cubicBezTo>
                    <a:pt x="7906" y="2537"/>
                    <a:pt x="7966" y="2263"/>
                    <a:pt x="7966" y="1989"/>
                  </a:cubicBezTo>
                  <a:lnTo>
                    <a:pt x="7966" y="167"/>
                  </a:lnTo>
                  <a:cubicBezTo>
                    <a:pt x="7966" y="84"/>
                    <a:pt x="7895" y="1"/>
                    <a:pt x="77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p:nvPr/>
          </p:nvSpPr>
          <p:spPr>
            <a:xfrm>
              <a:off x="1639960" y="3622549"/>
              <a:ext cx="10631" cy="45135"/>
            </a:xfrm>
            <a:custGeom>
              <a:avLst/>
              <a:gdLst/>
              <a:ahLst/>
              <a:cxnLst/>
              <a:rect l="l" t="t" r="r" b="b"/>
              <a:pathLst>
                <a:path w="334" h="1418" extrusionOk="0">
                  <a:moveTo>
                    <a:pt x="167" y="1"/>
                  </a:moveTo>
                  <a:cubicBezTo>
                    <a:pt x="84" y="1"/>
                    <a:pt x="0" y="72"/>
                    <a:pt x="0" y="168"/>
                  </a:cubicBezTo>
                  <a:lnTo>
                    <a:pt x="0" y="1251"/>
                  </a:lnTo>
                  <a:cubicBezTo>
                    <a:pt x="0" y="1334"/>
                    <a:pt x="84" y="1418"/>
                    <a:pt x="167" y="1418"/>
                  </a:cubicBezTo>
                  <a:cubicBezTo>
                    <a:pt x="262" y="1418"/>
                    <a:pt x="334" y="1334"/>
                    <a:pt x="334" y="1251"/>
                  </a:cubicBezTo>
                  <a:lnTo>
                    <a:pt x="334" y="168"/>
                  </a:lnTo>
                  <a:cubicBezTo>
                    <a:pt x="334" y="72"/>
                    <a:pt x="262"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0"/>
            <p:cNvSpPr/>
            <p:nvPr/>
          </p:nvSpPr>
          <p:spPr>
            <a:xfrm>
              <a:off x="1444014" y="3446466"/>
              <a:ext cx="91734" cy="30589"/>
            </a:xfrm>
            <a:custGeom>
              <a:avLst/>
              <a:gdLst/>
              <a:ahLst/>
              <a:cxnLst/>
              <a:rect l="l" t="t" r="r" b="b"/>
              <a:pathLst>
                <a:path w="2882" h="961" extrusionOk="0">
                  <a:moveTo>
                    <a:pt x="1169" y="1"/>
                  </a:moveTo>
                  <a:cubicBezTo>
                    <a:pt x="820" y="1"/>
                    <a:pt x="503" y="37"/>
                    <a:pt x="298" y="68"/>
                  </a:cubicBezTo>
                  <a:cubicBezTo>
                    <a:pt x="120" y="104"/>
                    <a:pt x="1" y="247"/>
                    <a:pt x="1" y="413"/>
                  </a:cubicBezTo>
                  <a:lnTo>
                    <a:pt x="1" y="794"/>
                  </a:lnTo>
                  <a:cubicBezTo>
                    <a:pt x="1" y="890"/>
                    <a:pt x="72" y="961"/>
                    <a:pt x="167" y="961"/>
                  </a:cubicBezTo>
                  <a:cubicBezTo>
                    <a:pt x="251" y="961"/>
                    <a:pt x="322" y="890"/>
                    <a:pt x="322" y="794"/>
                  </a:cubicBezTo>
                  <a:lnTo>
                    <a:pt x="322" y="413"/>
                  </a:lnTo>
                  <a:cubicBezTo>
                    <a:pt x="322" y="413"/>
                    <a:pt x="322" y="401"/>
                    <a:pt x="346" y="401"/>
                  </a:cubicBezTo>
                  <a:cubicBezTo>
                    <a:pt x="514" y="373"/>
                    <a:pt x="820" y="331"/>
                    <a:pt x="1157" y="331"/>
                  </a:cubicBezTo>
                  <a:cubicBezTo>
                    <a:pt x="1250" y="331"/>
                    <a:pt x="1346" y="334"/>
                    <a:pt x="1441" y="342"/>
                  </a:cubicBezTo>
                  <a:cubicBezTo>
                    <a:pt x="1977" y="366"/>
                    <a:pt x="2346" y="497"/>
                    <a:pt x="2584" y="735"/>
                  </a:cubicBezTo>
                  <a:cubicBezTo>
                    <a:pt x="2614" y="765"/>
                    <a:pt x="2659" y="779"/>
                    <a:pt x="2703" y="779"/>
                  </a:cubicBezTo>
                  <a:cubicBezTo>
                    <a:pt x="2748" y="779"/>
                    <a:pt x="2793" y="765"/>
                    <a:pt x="2822" y="735"/>
                  </a:cubicBezTo>
                  <a:cubicBezTo>
                    <a:pt x="2882" y="675"/>
                    <a:pt x="2882" y="556"/>
                    <a:pt x="2822" y="497"/>
                  </a:cubicBezTo>
                  <a:cubicBezTo>
                    <a:pt x="2428" y="102"/>
                    <a:pt x="1753" y="1"/>
                    <a:pt x="1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0"/>
            <p:cNvSpPr/>
            <p:nvPr/>
          </p:nvSpPr>
          <p:spPr>
            <a:xfrm>
              <a:off x="1420524" y="3633944"/>
              <a:ext cx="11013" cy="33740"/>
            </a:xfrm>
            <a:custGeom>
              <a:avLst/>
              <a:gdLst/>
              <a:ahLst/>
              <a:cxnLst/>
              <a:rect l="l" t="t" r="r" b="b"/>
              <a:pathLst>
                <a:path w="346" h="1060" extrusionOk="0">
                  <a:moveTo>
                    <a:pt x="167" y="0"/>
                  </a:moveTo>
                  <a:cubicBezTo>
                    <a:pt x="84" y="0"/>
                    <a:pt x="1" y="72"/>
                    <a:pt x="1" y="167"/>
                  </a:cubicBezTo>
                  <a:lnTo>
                    <a:pt x="1" y="893"/>
                  </a:lnTo>
                  <a:cubicBezTo>
                    <a:pt x="1" y="976"/>
                    <a:pt x="84" y="1060"/>
                    <a:pt x="167" y="1060"/>
                  </a:cubicBezTo>
                  <a:cubicBezTo>
                    <a:pt x="262" y="1060"/>
                    <a:pt x="334" y="976"/>
                    <a:pt x="334" y="893"/>
                  </a:cubicBezTo>
                  <a:lnTo>
                    <a:pt x="334" y="167"/>
                  </a:lnTo>
                  <a:cubicBezTo>
                    <a:pt x="346" y="72"/>
                    <a:pt x="262" y="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a:off x="1547494" y="3633944"/>
              <a:ext cx="11013" cy="33740"/>
            </a:xfrm>
            <a:custGeom>
              <a:avLst/>
              <a:gdLst/>
              <a:ahLst/>
              <a:cxnLst/>
              <a:rect l="l" t="t" r="r" b="b"/>
              <a:pathLst>
                <a:path w="346" h="1060" extrusionOk="0">
                  <a:moveTo>
                    <a:pt x="167" y="0"/>
                  </a:moveTo>
                  <a:cubicBezTo>
                    <a:pt x="83" y="0"/>
                    <a:pt x="0" y="72"/>
                    <a:pt x="0" y="167"/>
                  </a:cubicBezTo>
                  <a:lnTo>
                    <a:pt x="0" y="893"/>
                  </a:lnTo>
                  <a:cubicBezTo>
                    <a:pt x="0" y="976"/>
                    <a:pt x="83" y="1060"/>
                    <a:pt x="167" y="1060"/>
                  </a:cubicBezTo>
                  <a:cubicBezTo>
                    <a:pt x="262" y="1060"/>
                    <a:pt x="333" y="976"/>
                    <a:pt x="333" y="893"/>
                  </a:cubicBezTo>
                  <a:lnTo>
                    <a:pt x="333" y="167"/>
                  </a:lnTo>
                  <a:cubicBezTo>
                    <a:pt x="345" y="72"/>
                    <a:pt x="274" y="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3;p16">
            <a:extLst>
              <a:ext uri="{FF2B5EF4-FFF2-40B4-BE49-F238E27FC236}">
                <a16:creationId xmlns:a16="http://schemas.microsoft.com/office/drawing/2014/main" id="{1B48A7BE-649C-C1D8-DB88-AEB9D83C33B9}"/>
              </a:ext>
            </a:extLst>
          </p:cNvPr>
          <p:cNvSpPr txBox="1"/>
          <p:nvPr/>
        </p:nvSpPr>
        <p:spPr>
          <a:xfrm>
            <a:off x="710275" y="32977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1"/>
                </a:solidFill>
                <a:latin typeface="Fira Sans Extra Condensed Medium"/>
                <a:ea typeface="Fira Sans Extra Condensed Medium"/>
                <a:cs typeface="Fira Sans Extra Condensed Medium"/>
                <a:sym typeface="Fira Sans Extra Condensed Medium"/>
              </a:rPr>
              <a:t>No Specifier</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Tree>
    <p:extLst>
      <p:ext uri="{BB962C8B-B14F-4D97-AF65-F5344CB8AC3E}">
        <p14:creationId xmlns:p14="http://schemas.microsoft.com/office/powerpoint/2010/main" val="2975736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E615-53B1-1CA5-A8D7-76EC1D07E5FE}"/>
              </a:ext>
            </a:extLst>
          </p:cNvPr>
          <p:cNvSpPr>
            <a:spLocks noGrp="1"/>
          </p:cNvSpPr>
          <p:nvPr>
            <p:ph type="title"/>
          </p:nvPr>
        </p:nvSpPr>
        <p:spPr/>
        <p:txBody>
          <a:bodyPr/>
          <a:lstStyle/>
          <a:p>
            <a:r>
              <a:rPr lang="en-US" dirty="0"/>
              <a:t>Function Overriding vs Overloading</a:t>
            </a:r>
          </a:p>
        </p:txBody>
      </p:sp>
      <p:pic>
        <p:nvPicPr>
          <p:cNvPr id="4" name="Picture 3">
            <a:extLst>
              <a:ext uri="{FF2B5EF4-FFF2-40B4-BE49-F238E27FC236}">
                <a16:creationId xmlns:a16="http://schemas.microsoft.com/office/drawing/2014/main" id="{CAE21D2A-DC54-DEAD-37F6-F23CA0080A95}"/>
              </a:ext>
            </a:extLst>
          </p:cNvPr>
          <p:cNvPicPr>
            <a:picLocks noChangeAspect="1"/>
          </p:cNvPicPr>
          <p:nvPr/>
        </p:nvPicPr>
        <p:blipFill>
          <a:blip r:embed="rId2"/>
          <a:stretch>
            <a:fillRect/>
          </a:stretch>
        </p:blipFill>
        <p:spPr>
          <a:xfrm>
            <a:off x="661325" y="1480994"/>
            <a:ext cx="7772400" cy="3125856"/>
          </a:xfrm>
          <a:prstGeom prst="rect">
            <a:avLst/>
          </a:prstGeom>
        </p:spPr>
      </p:pic>
    </p:spTree>
    <p:extLst>
      <p:ext uri="{BB962C8B-B14F-4D97-AF65-F5344CB8AC3E}">
        <p14:creationId xmlns:p14="http://schemas.microsoft.com/office/powerpoint/2010/main" val="3314863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34D65-8DB2-A0E5-6DF3-2D9DA0EC1B4D}"/>
              </a:ext>
            </a:extLst>
          </p:cNvPr>
          <p:cNvSpPr>
            <a:spLocks noGrp="1"/>
          </p:cNvSpPr>
          <p:nvPr>
            <p:ph type="title"/>
          </p:nvPr>
        </p:nvSpPr>
        <p:spPr/>
        <p:txBody>
          <a:bodyPr/>
          <a:lstStyle/>
          <a:p>
            <a:r>
              <a:rPr lang="en-US" dirty="0"/>
              <a:t>Instructions</a:t>
            </a:r>
          </a:p>
        </p:txBody>
      </p:sp>
      <p:sp>
        <p:nvSpPr>
          <p:cNvPr id="3" name="Content Placeholder 2">
            <a:extLst>
              <a:ext uri="{FF2B5EF4-FFF2-40B4-BE49-F238E27FC236}">
                <a16:creationId xmlns:a16="http://schemas.microsoft.com/office/drawing/2014/main" id="{D06A398E-726A-989A-185C-2E973C6792DA}"/>
              </a:ext>
            </a:extLst>
          </p:cNvPr>
          <p:cNvSpPr>
            <a:spLocks noGrp="1"/>
          </p:cNvSpPr>
          <p:nvPr>
            <p:ph idx="1"/>
          </p:nvPr>
        </p:nvSpPr>
        <p:spPr/>
        <p:txBody>
          <a:bodyPr>
            <a:normAutofit/>
          </a:bodyPr>
          <a:lstStyle/>
          <a:p>
            <a:r>
              <a:rPr lang="en-US" sz="2200" dirty="0"/>
              <a:t>Stay on Camera</a:t>
            </a:r>
          </a:p>
          <a:p>
            <a:r>
              <a:rPr lang="en-US" sz="2200" dirty="0"/>
              <a:t>Only use RPS Cloud for code</a:t>
            </a:r>
          </a:p>
          <a:p>
            <a:r>
              <a:rPr lang="en-US" sz="2200" dirty="0"/>
              <a:t>No Personal Git Account </a:t>
            </a:r>
          </a:p>
          <a:p>
            <a:r>
              <a:rPr lang="en-US" sz="2200" dirty="0"/>
              <a:t>Be interactive in session </a:t>
            </a:r>
          </a:p>
          <a:p>
            <a:r>
              <a:rPr lang="en-US" sz="2200" dirty="0"/>
              <a:t>Do hands on and upload them on git  on daily basis.</a:t>
            </a:r>
          </a:p>
          <a:p>
            <a:r>
              <a:rPr lang="en-US" sz="2200" dirty="0"/>
              <a:t> Join the session on time.</a:t>
            </a:r>
          </a:p>
          <a:p>
            <a:r>
              <a:rPr lang="en-US" sz="2200" dirty="0"/>
              <a:t>Attendance is recorded and tracked by team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854007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0DD50-F698-C1A2-8466-208D79EDB375}"/>
              </a:ext>
            </a:extLst>
          </p:cNvPr>
          <p:cNvSpPr>
            <a:spLocks noGrp="1"/>
          </p:cNvSpPr>
          <p:nvPr>
            <p:ph type="title"/>
          </p:nvPr>
        </p:nvSpPr>
        <p:spPr/>
        <p:txBody>
          <a:bodyPr/>
          <a:lstStyle/>
          <a:p>
            <a:r>
              <a:rPr lang="en-US" dirty="0"/>
              <a:t>Constructor</a:t>
            </a:r>
          </a:p>
        </p:txBody>
      </p:sp>
      <p:sp>
        <p:nvSpPr>
          <p:cNvPr id="3" name="Text Placeholder 2">
            <a:extLst>
              <a:ext uri="{FF2B5EF4-FFF2-40B4-BE49-F238E27FC236}">
                <a16:creationId xmlns:a16="http://schemas.microsoft.com/office/drawing/2014/main" id="{DAE427AA-FBC2-47B9-245A-E327C15B77C6}"/>
              </a:ext>
            </a:extLst>
          </p:cNvPr>
          <p:cNvSpPr>
            <a:spLocks noGrp="1"/>
          </p:cNvSpPr>
          <p:nvPr>
            <p:ph type="body" idx="1"/>
          </p:nvPr>
        </p:nvSpPr>
        <p:spPr/>
        <p:txBody>
          <a:bodyPr/>
          <a:lstStyle/>
          <a:p>
            <a:pPr algn="just">
              <a:buFont typeface="Arial" panose="020B0604020202020204" pitchFamily="34" charset="0"/>
              <a:buChar char="•"/>
            </a:pPr>
            <a:r>
              <a:rPr lang="en-CA" b="0" i="0" dirty="0">
                <a:solidFill>
                  <a:srgbClr val="000000"/>
                </a:solidFill>
                <a:effectLst/>
                <a:latin typeface="Nunito" pitchFamily="2" charset="77"/>
              </a:rPr>
              <a:t>They do not have </a:t>
            </a:r>
            <a:r>
              <a:rPr lang="en-CA" b="1" i="0" dirty="0">
                <a:solidFill>
                  <a:srgbClr val="000000"/>
                </a:solidFill>
                <a:effectLst/>
                <a:latin typeface="Nunito" pitchFamily="2" charset="77"/>
              </a:rPr>
              <a:t>any return type.</a:t>
            </a:r>
          </a:p>
          <a:p>
            <a:pPr algn="just">
              <a:buFont typeface="Arial" panose="020B0604020202020204" pitchFamily="34" charset="0"/>
              <a:buChar char="•"/>
            </a:pPr>
            <a:r>
              <a:rPr lang="en-CA" b="0" i="0" dirty="0">
                <a:solidFill>
                  <a:srgbClr val="000000"/>
                </a:solidFill>
                <a:effectLst/>
                <a:latin typeface="Nunito" pitchFamily="2" charset="77"/>
              </a:rPr>
              <a:t>The name of the constructor is the same as the name of the class.</a:t>
            </a:r>
          </a:p>
          <a:p>
            <a:pPr algn="just">
              <a:buFont typeface="Arial" panose="020B0604020202020204" pitchFamily="34" charset="0"/>
              <a:buChar char="•"/>
            </a:pPr>
            <a:r>
              <a:rPr lang="en-CA" b="0" i="0" dirty="0">
                <a:solidFill>
                  <a:srgbClr val="000000"/>
                </a:solidFill>
                <a:effectLst/>
                <a:latin typeface="Nunito" pitchFamily="2" charset="77"/>
              </a:rPr>
              <a:t>Every class has a constructor. If we do not explicitly write a constructor for a class, the Java compiler builds a default constructor for that class.</a:t>
            </a:r>
          </a:p>
          <a:p>
            <a:pPr algn="just">
              <a:buFont typeface="Arial" panose="020B0604020202020204" pitchFamily="34" charset="0"/>
              <a:buChar char="•"/>
            </a:pPr>
            <a:r>
              <a:rPr lang="en-CA" b="0" i="0" dirty="0">
                <a:solidFill>
                  <a:srgbClr val="000000"/>
                </a:solidFill>
                <a:effectLst/>
                <a:latin typeface="Nunito" pitchFamily="2" charset="77"/>
              </a:rPr>
              <a:t>Each time a new object is created, </a:t>
            </a:r>
            <a:r>
              <a:rPr lang="en-CA" b="1" i="0" dirty="0">
                <a:solidFill>
                  <a:srgbClr val="000000"/>
                </a:solidFill>
                <a:effectLst/>
                <a:latin typeface="Nunito" pitchFamily="2" charset="77"/>
              </a:rPr>
              <a:t>at least one constructor will be invoked.</a:t>
            </a:r>
          </a:p>
          <a:p>
            <a:pPr algn="just">
              <a:buFont typeface="Arial" panose="020B0604020202020204" pitchFamily="34" charset="0"/>
              <a:buChar char="•"/>
            </a:pPr>
            <a:r>
              <a:rPr lang="en-CA" b="0" i="0" dirty="0">
                <a:solidFill>
                  <a:srgbClr val="000000"/>
                </a:solidFill>
                <a:effectLst/>
                <a:latin typeface="Nunito" pitchFamily="2" charset="77"/>
              </a:rPr>
              <a:t>A class can have more than one constructor.</a:t>
            </a:r>
          </a:p>
          <a:p>
            <a:pPr algn="just">
              <a:buFont typeface="Arial" panose="020B0604020202020204" pitchFamily="34" charset="0"/>
              <a:buChar char="•"/>
            </a:pPr>
            <a:r>
              <a:rPr lang="en-CA" b="0" i="0" dirty="0">
                <a:effectLst/>
                <a:latin typeface="euclid_circular_a"/>
              </a:rPr>
              <a:t>A constructor cannot be </a:t>
            </a:r>
            <a:r>
              <a:rPr lang="en-CA" b="1" i="0" dirty="0">
                <a:effectLst/>
                <a:latin typeface="euclid_circular_a"/>
              </a:rPr>
              <a:t>abstract or static or final.</a:t>
            </a:r>
          </a:p>
          <a:p>
            <a:pPr algn="just">
              <a:buFont typeface="Arial" panose="020B0604020202020204" pitchFamily="34" charset="0"/>
              <a:buChar char="•"/>
            </a:pPr>
            <a:r>
              <a:rPr lang="en-CA" b="0" i="0" dirty="0">
                <a:effectLst/>
                <a:latin typeface="euclid_circular_a"/>
              </a:rPr>
              <a:t>A constructor can be overloaded </a:t>
            </a:r>
            <a:r>
              <a:rPr lang="en-CA" b="1" i="0" dirty="0">
                <a:effectLst/>
                <a:latin typeface="euclid_circular_a"/>
              </a:rPr>
              <a:t>but can not be overridden</a:t>
            </a:r>
            <a:r>
              <a:rPr lang="en-CA" dirty="0">
                <a:solidFill>
                  <a:srgbClr val="000000"/>
                </a:solidFill>
                <a:latin typeface="Nunito" pitchFamily="2" charset="77"/>
              </a:rPr>
              <a:t>.</a:t>
            </a:r>
            <a:endParaRPr lang="en-CA" b="0" i="0" dirty="0">
              <a:solidFill>
                <a:srgbClr val="000000"/>
              </a:solidFill>
              <a:effectLst/>
              <a:latin typeface="Nunito" pitchFamily="2" charset="77"/>
            </a:endParaRPr>
          </a:p>
          <a:p>
            <a:endParaRPr lang="en-US" dirty="0"/>
          </a:p>
        </p:txBody>
      </p:sp>
    </p:spTree>
    <p:extLst>
      <p:ext uri="{BB962C8B-B14F-4D97-AF65-F5344CB8AC3E}">
        <p14:creationId xmlns:p14="http://schemas.microsoft.com/office/powerpoint/2010/main" val="3015637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9"/>
          <p:cNvSpPr txBox="1">
            <a:spLocks noGrp="1"/>
          </p:cNvSpPr>
          <p:nvPr>
            <p:ph type="title"/>
          </p:nvPr>
        </p:nvSpPr>
        <p:spPr>
          <a:xfrm>
            <a:off x="4181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Java Constructor</a:t>
            </a:r>
            <a:endParaRPr dirty="0"/>
          </a:p>
        </p:txBody>
      </p:sp>
      <p:grpSp>
        <p:nvGrpSpPr>
          <p:cNvPr id="255" name="Google Shape;255;p19"/>
          <p:cNvGrpSpPr/>
          <p:nvPr/>
        </p:nvGrpSpPr>
        <p:grpSpPr>
          <a:xfrm>
            <a:off x="3141176" y="2409276"/>
            <a:ext cx="5000574" cy="847200"/>
            <a:chOff x="3433276" y="2409276"/>
            <a:chExt cx="5000574" cy="847200"/>
          </a:xfrm>
        </p:grpSpPr>
        <p:sp>
          <p:nvSpPr>
            <p:cNvPr id="256" name="Google Shape;256;p19"/>
            <p:cNvSpPr/>
            <p:nvPr/>
          </p:nvSpPr>
          <p:spPr>
            <a:xfrm rot="-5400000">
              <a:off x="4121626" y="1720926"/>
              <a:ext cx="847200" cy="22239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4288175" y="2639976"/>
              <a:ext cx="1948800" cy="385800"/>
            </a:xfrm>
            <a:prstGeom prst="roundRect">
              <a:avLst>
                <a:gd name="adj" fmla="val 50000"/>
              </a:avLst>
            </a:prstGeom>
            <a:solidFill>
              <a:srgbClr val="FFFFFF"/>
            </a:solidFill>
            <a:ln w="9525" cap="flat" cmpd="sng">
              <a:solidFill>
                <a:schemeClr val="accent2"/>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700" dirty="0" err="1">
                  <a:solidFill>
                    <a:schemeClr val="accent2"/>
                  </a:solidFill>
                  <a:latin typeface="Fira Sans Extra Condensed Medium"/>
                  <a:sym typeface="Fira Sans Extra Condensed Medium"/>
                </a:rPr>
                <a:t>Parametized</a:t>
              </a:r>
              <a:endParaRPr dirty="0">
                <a:solidFill>
                  <a:schemeClr val="accent2"/>
                </a:solidFill>
              </a:endParaRPr>
            </a:p>
          </p:txBody>
        </p:sp>
        <p:sp>
          <p:nvSpPr>
            <p:cNvPr id="258" name="Google Shape;258;p19"/>
            <p:cNvSpPr txBox="1"/>
            <p:nvPr/>
          </p:nvSpPr>
          <p:spPr>
            <a:xfrm>
              <a:off x="6347050" y="2565426"/>
              <a:ext cx="2086800" cy="53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CA" sz="1200" b="0" i="0" dirty="0">
                  <a:effectLst/>
                  <a:latin typeface="euclid_circular_a"/>
                </a:rPr>
                <a:t>a constructor that accepts arguments</a:t>
              </a:r>
              <a:endParaRPr lang="en-CA" sz="1200" dirty="0">
                <a:latin typeface="Roboto"/>
                <a:ea typeface="Roboto"/>
                <a:cs typeface="Roboto"/>
                <a:sym typeface="Roboto"/>
              </a:endParaRPr>
            </a:p>
          </p:txBody>
        </p:sp>
      </p:grpSp>
      <p:grpSp>
        <p:nvGrpSpPr>
          <p:cNvPr id="259" name="Google Shape;259;p19"/>
          <p:cNvGrpSpPr/>
          <p:nvPr/>
        </p:nvGrpSpPr>
        <p:grpSpPr>
          <a:xfrm>
            <a:off x="3141176" y="3545638"/>
            <a:ext cx="5000574" cy="847200"/>
            <a:chOff x="3433276" y="3545638"/>
            <a:chExt cx="5000574" cy="847200"/>
          </a:xfrm>
        </p:grpSpPr>
        <p:sp>
          <p:nvSpPr>
            <p:cNvPr id="260" name="Google Shape;260;p19"/>
            <p:cNvSpPr/>
            <p:nvPr/>
          </p:nvSpPr>
          <p:spPr>
            <a:xfrm rot="-5400000">
              <a:off x="4121626" y="2857288"/>
              <a:ext cx="847200" cy="22239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4288175" y="3776338"/>
              <a:ext cx="1948800" cy="3858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700" dirty="0">
                  <a:solidFill>
                    <a:schemeClr val="accent3"/>
                  </a:solidFill>
                  <a:latin typeface="Fira Sans Extra Condensed Medium"/>
                  <a:ea typeface="Fira Sans Extra Condensed Medium"/>
                  <a:cs typeface="Fira Sans Extra Condensed Medium"/>
                  <a:sym typeface="Fira Sans Extra Condensed Medium"/>
                </a:rPr>
                <a:t>Default</a:t>
              </a:r>
              <a:endParaRPr dirty="0">
                <a:solidFill>
                  <a:schemeClr val="accent3"/>
                </a:solidFill>
              </a:endParaRPr>
            </a:p>
          </p:txBody>
        </p:sp>
        <p:sp>
          <p:nvSpPr>
            <p:cNvPr id="262" name="Google Shape;262;p19"/>
            <p:cNvSpPr txBox="1"/>
            <p:nvPr/>
          </p:nvSpPr>
          <p:spPr>
            <a:xfrm>
              <a:off x="6347050" y="3701788"/>
              <a:ext cx="2086800" cy="53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CA" sz="1200" b="0" i="0" dirty="0">
                  <a:effectLst/>
                  <a:latin typeface="euclid_circular_a"/>
                </a:rPr>
                <a:t> automatically created by the Java</a:t>
              </a:r>
              <a:endParaRPr sz="1200" dirty="0">
                <a:latin typeface="Roboto"/>
                <a:ea typeface="Roboto"/>
                <a:cs typeface="Roboto"/>
                <a:sym typeface="Roboto"/>
              </a:endParaRPr>
            </a:p>
          </p:txBody>
        </p:sp>
      </p:grpSp>
      <p:grpSp>
        <p:nvGrpSpPr>
          <p:cNvPr id="263" name="Google Shape;263;p19"/>
          <p:cNvGrpSpPr/>
          <p:nvPr/>
        </p:nvGrpSpPr>
        <p:grpSpPr>
          <a:xfrm>
            <a:off x="3141176" y="1272915"/>
            <a:ext cx="5000574" cy="847200"/>
            <a:chOff x="3433276" y="1272915"/>
            <a:chExt cx="5000574" cy="847200"/>
          </a:xfrm>
        </p:grpSpPr>
        <p:sp>
          <p:nvSpPr>
            <p:cNvPr id="264" name="Google Shape;264;p19"/>
            <p:cNvSpPr/>
            <p:nvPr/>
          </p:nvSpPr>
          <p:spPr>
            <a:xfrm rot="-5400000">
              <a:off x="4121626" y="584565"/>
              <a:ext cx="847200" cy="2223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4288175" y="1503615"/>
              <a:ext cx="1948800" cy="3858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700" dirty="0">
                  <a:solidFill>
                    <a:schemeClr val="accent1"/>
                  </a:solidFill>
                  <a:latin typeface="Fira Sans Extra Condensed Medium"/>
                  <a:ea typeface="Fira Sans Extra Condensed Medium"/>
                  <a:cs typeface="Fira Sans Extra Condensed Medium"/>
                  <a:sym typeface="Fira Sans Extra Condensed Medium"/>
                </a:rPr>
                <a:t>No </a:t>
              </a:r>
              <a:r>
                <a:rPr lang="en" sz="1700" dirty="0" err="1">
                  <a:solidFill>
                    <a:schemeClr val="accent1"/>
                  </a:solidFill>
                  <a:latin typeface="Fira Sans Extra Condensed Medium"/>
                  <a:ea typeface="Fira Sans Extra Condensed Medium"/>
                  <a:cs typeface="Fira Sans Extra Condensed Medium"/>
                  <a:sym typeface="Fira Sans Extra Condensed Medium"/>
                </a:rPr>
                <a:t>Args</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266" name="Google Shape;266;p19"/>
            <p:cNvSpPr txBox="1"/>
            <p:nvPr/>
          </p:nvSpPr>
          <p:spPr>
            <a:xfrm>
              <a:off x="6347050" y="1429065"/>
              <a:ext cx="2086800" cy="53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CA" sz="1200" b="0" i="0" dirty="0">
                  <a:effectLst/>
                  <a:latin typeface="euclid_circular_a"/>
                </a:rPr>
                <a:t> constructor that does not accept any arguments</a:t>
              </a:r>
              <a:endParaRPr sz="1200" dirty="0">
                <a:latin typeface="Roboto"/>
                <a:ea typeface="Roboto"/>
                <a:cs typeface="Roboto"/>
                <a:sym typeface="Roboto"/>
              </a:endParaRPr>
            </a:p>
          </p:txBody>
        </p:sp>
      </p:grpSp>
      <p:grpSp>
        <p:nvGrpSpPr>
          <p:cNvPr id="267" name="Google Shape;267;p19"/>
          <p:cNvGrpSpPr/>
          <p:nvPr/>
        </p:nvGrpSpPr>
        <p:grpSpPr>
          <a:xfrm>
            <a:off x="3363514" y="1526889"/>
            <a:ext cx="339253" cy="339253"/>
            <a:chOff x="3271200" y="1435075"/>
            <a:chExt cx="481825" cy="481825"/>
          </a:xfrm>
        </p:grpSpPr>
        <p:sp>
          <p:nvSpPr>
            <p:cNvPr id="268" name="Google Shape;268;p1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9" name="Google Shape;269;p1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0" name="Google Shape;270;p19"/>
          <p:cNvGrpSpPr/>
          <p:nvPr/>
        </p:nvGrpSpPr>
        <p:grpSpPr>
          <a:xfrm>
            <a:off x="3423195" y="2663329"/>
            <a:ext cx="219890" cy="339095"/>
            <a:chOff x="5726350" y="2028150"/>
            <a:chExt cx="312300" cy="481600"/>
          </a:xfrm>
        </p:grpSpPr>
        <p:sp>
          <p:nvSpPr>
            <p:cNvPr id="271" name="Google Shape;271;p1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2" name="Google Shape;272;p1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3" name="Google Shape;273;p1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4" name="Google Shape;274;p19"/>
          <p:cNvGrpSpPr/>
          <p:nvPr/>
        </p:nvGrpSpPr>
        <p:grpSpPr>
          <a:xfrm>
            <a:off x="3362854" y="3799602"/>
            <a:ext cx="340573" cy="339271"/>
            <a:chOff x="898875" y="4399275"/>
            <a:chExt cx="483700" cy="481850"/>
          </a:xfrm>
        </p:grpSpPr>
        <p:sp>
          <p:nvSpPr>
            <p:cNvPr id="275" name="Google Shape;275;p1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6" name="Google Shape;276;p19"/>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 name="Google Shape;277;p1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8" name="Google Shape;278;p1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9" name="Google Shape;279;p1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0" name="Google Shape;280;p1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1" name="Google Shape;281;p1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2" name="Google Shape;282;p1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83" name="Google Shape;283;p19"/>
          <p:cNvGrpSpPr/>
          <p:nvPr/>
        </p:nvGrpSpPr>
        <p:grpSpPr>
          <a:xfrm>
            <a:off x="418050" y="1696445"/>
            <a:ext cx="2460700" cy="2272942"/>
            <a:chOff x="710150" y="1696445"/>
            <a:chExt cx="2460700" cy="2272942"/>
          </a:xfrm>
        </p:grpSpPr>
        <p:grpSp>
          <p:nvGrpSpPr>
            <p:cNvPr id="284" name="Google Shape;284;p19"/>
            <p:cNvGrpSpPr/>
            <p:nvPr/>
          </p:nvGrpSpPr>
          <p:grpSpPr>
            <a:xfrm>
              <a:off x="2288356" y="1696445"/>
              <a:ext cx="882450" cy="1136250"/>
              <a:chOff x="2288356" y="1696445"/>
              <a:chExt cx="882450" cy="1136250"/>
            </a:xfrm>
          </p:grpSpPr>
          <p:sp>
            <p:nvSpPr>
              <p:cNvPr id="285" name="Google Shape;285;p19"/>
              <p:cNvSpPr/>
              <p:nvPr/>
            </p:nvSpPr>
            <p:spPr>
              <a:xfrm flipH="1">
                <a:off x="2288356" y="1696445"/>
                <a:ext cx="773700" cy="7737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6" name="Google Shape;286;p19"/>
              <p:cNvCxnSpPr>
                <a:cxnSpLocks/>
                <a:stCxn id="285" idx="0"/>
              </p:cNvCxnSpPr>
              <p:nvPr/>
            </p:nvCxnSpPr>
            <p:spPr>
              <a:xfrm>
                <a:off x="2675206" y="1696445"/>
                <a:ext cx="495600" cy="0"/>
              </a:xfrm>
              <a:prstGeom prst="straightConnector1">
                <a:avLst/>
              </a:prstGeom>
              <a:noFill/>
              <a:ln w="9525" cap="flat" cmpd="sng">
                <a:solidFill>
                  <a:srgbClr val="000000"/>
                </a:solidFill>
                <a:prstDash val="solid"/>
                <a:round/>
                <a:headEnd type="none" w="med" len="med"/>
                <a:tailEnd type="oval" w="med" len="med"/>
              </a:ln>
            </p:spPr>
          </p:cxnSp>
          <p:cxnSp>
            <p:nvCxnSpPr>
              <p:cNvPr id="287" name="Google Shape;287;p19"/>
              <p:cNvCxnSpPr>
                <a:cxnSpLocks/>
                <a:stCxn id="285" idx="2"/>
              </p:cNvCxnSpPr>
              <p:nvPr/>
            </p:nvCxnSpPr>
            <p:spPr>
              <a:xfrm>
                <a:off x="2288356" y="2083295"/>
                <a:ext cx="0" cy="749400"/>
              </a:xfrm>
              <a:prstGeom prst="straightConnector1">
                <a:avLst/>
              </a:prstGeom>
              <a:noFill/>
              <a:ln w="9525" cap="flat" cmpd="sng">
                <a:solidFill>
                  <a:srgbClr val="000000"/>
                </a:solidFill>
                <a:prstDash val="solid"/>
                <a:round/>
                <a:headEnd type="none" w="med" len="med"/>
                <a:tailEnd type="none" w="med" len="med"/>
              </a:ln>
            </p:spPr>
          </p:cxnSp>
        </p:grpSp>
        <p:grpSp>
          <p:nvGrpSpPr>
            <p:cNvPr id="288" name="Google Shape;288;p19"/>
            <p:cNvGrpSpPr/>
            <p:nvPr/>
          </p:nvGrpSpPr>
          <p:grpSpPr>
            <a:xfrm>
              <a:off x="2288412" y="2832906"/>
              <a:ext cx="882422" cy="1136481"/>
              <a:chOff x="7009125" y="3265500"/>
              <a:chExt cx="565800" cy="728700"/>
            </a:xfrm>
          </p:grpSpPr>
          <p:sp>
            <p:nvSpPr>
              <p:cNvPr id="289" name="Google Shape;289;p19"/>
              <p:cNvSpPr/>
              <p:nvPr/>
            </p:nvSpPr>
            <p:spPr>
              <a:xfrm rot="10800000">
                <a:off x="7009125" y="3498000"/>
                <a:ext cx="496200" cy="4962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0" name="Google Shape;290;p19"/>
              <p:cNvCxnSpPr>
                <a:cxnSpLocks/>
                <a:stCxn id="289" idx="0"/>
              </p:cNvCxnSpPr>
              <p:nvPr/>
            </p:nvCxnSpPr>
            <p:spPr>
              <a:xfrm>
                <a:off x="7257225" y="3994200"/>
                <a:ext cx="317700" cy="0"/>
              </a:xfrm>
              <a:prstGeom prst="straightConnector1">
                <a:avLst/>
              </a:prstGeom>
              <a:noFill/>
              <a:ln w="9525" cap="flat" cmpd="sng">
                <a:solidFill>
                  <a:srgbClr val="000000"/>
                </a:solidFill>
                <a:prstDash val="solid"/>
                <a:round/>
                <a:headEnd type="none" w="med" len="med"/>
                <a:tailEnd type="oval" w="med" len="med"/>
              </a:ln>
            </p:spPr>
          </p:cxnSp>
          <p:cxnSp>
            <p:nvCxnSpPr>
              <p:cNvPr id="291" name="Google Shape;291;p19"/>
              <p:cNvCxnSpPr>
                <a:cxnSpLocks/>
                <a:stCxn id="289" idx="2"/>
              </p:cNvCxnSpPr>
              <p:nvPr/>
            </p:nvCxnSpPr>
            <p:spPr>
              <a:xfrm rot="10800000">
                <a:off x="7009125" y="3265500"/>
                <a:ext cx="0" cy="480600"/>
              </a:xfrm>
              <a:prstGeom prst="straightConnector1">
                <a:avLst/>
              </a:prstGeom>
              <a:noFill/>
              <a:ln w="9525" cap="flat" cmpd="sng">
                <a:solidFill>
                  <a:srgbClr val="000000"/>
                </a:solidFill>
                <a:prstDash val="solid"/>
                <a:round/>
                <a:headEnd type="none" w="med" len="med"/>
                <a:tailEnd type="none" w="med" len="med"/>
              </a:ln>
            </p:spPr>
          </p:cxnSp>
        </p:grpSp>
        <p:cxnSp>
          <p:nvCxnSpPr>
            <p:cNvPr id="292" name="Google Shape;292;p19"/>
            <p:cNvCxnSpPr/>
            <p:nvPr/>
          </p:nvCxnSpPr>
          <p:spPr>
            <a:xfrm>
              <a:off x="1602150" y="2832788"/>
              <a:ext cx="1568700" cy="0"/>
            </a:xfrm>
            <a:prstGeom prst="straightConnector1">
              <a:avLst/>
            </a:prstGeom>
            <a:noFill/>
            <a:ln w="9525" cap="flat" cmpd="sng">
              <a:solidFill>
                <a:srgbClr val="000000"/>
              </a:solidFill>
              <a:prstDash val="solid"/>
              <a:round/>
              <a:headEnd type="none" w="med" len="med"/>
              <a:tailEnd type="oval" w="med" len="med"/>
            </a:ln>
          </p:spPr>
        </p:cxnSp>
        <p:sp>
          <p:nvSpPr>
            <p:cNvPr id="293" name="Google Shape;293;p19"/>
            <p:cNvSpPr/>
            <p:nvPr/>
          </p:nvSpPr>
          <p:spPr>
            <a:xfrm>
              <a:off x="2215781" y="2760409"/>
              <a:ext cx="144900" cy="1449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710275" y="2181958"/>
              <a:ext cx="1301700" cy="1301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710150" y="2319958"/>
              <a:ext cx="1243205" cy="10257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dirty="0">
                  <a:solidFill>
                    <a:schemeClr val="accent6"/>
                  </a:solidFill>
                  <a:latin typeface="Fira Sans Extra Condensed Medium"/>
                  <a:ea typeface="Fira Sans Extra Condensed Medium"/>
                  <a:cs typeface="Fira Sans Extra Condensed Medium"/>
                  <a:sym typeface="Fira Sans Extra Condensed Medium"/>
                </a:rPr>
                <a:t>Constructor</a:t>
              </a:r>
              <a:endParaRPr sz="1200" dirty="0">
                <a:solidFill>
                  <a:schemeClr val="accent6"/>
                </a:solidFill>
                <a:latin typeface="Fira Sans Extra Condensed Medium"/>
                <a:ea typeface="Fira Sans Extra Condensed Medium"/>
                <a:cs typeface="Fira Sans Extra Condensed Medium"/>
                <a:sym typeface="Fira Sans Extra Condensed Medium"/>
              </a:endParaRPr>
            </a:p>
          </p:txBody>
        </p:sp>
      </p:grpSp>
    </p:spTree>
    <p:extLst>
      <p:ext uri="{BB962C8B-B14F-4D97-AF65-F5344CB8AC3E}">
        <p14:creationId xmlns:p14="http://schemas.microsoft.com/office/powerpoint/2010/main" val="2473252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04EF9-78AF-37B8-81F7-D391C82C0A1D}"/>
              </a:ext>
            </a:extLst>
          </p:cNvPr>
          <p:cNvSpPr>
            <a:spLocks noGrp="1"/>
          </p:cNvSpPr>
          <p:nvPr>
            <p:ph type="title"/>
          </p:nvPr>
        </p:nvSpPr>
        <p:spPr/>
        <p:txBody>
          <a:bodyPr/>
          <a:lstStyle/>
          <a:p>
            <a:r>
              <a:rPr lang="en-US" dirty="0"/>
              <a:t>Lab: Create Employee Class </a:t>
            </a:r>
          </a:p>
        </p:txBody>
      </p:sp>
      <p:sp>
        <p:nvSpPr>
          <p:cNvPr id="3" name="Text Placeholder 2">
            <a:extLst>
              <a:ext uri="{FF2B5EF4-FFF2-40B4-BE49-F238E27FC236}">
                <a16:creationId xmlns:a16="http://schemas.microsoft.com/office/drawing/2014/main" id="{D5750A61-3771-2A9A-3E68-F4B369A553E0}"/>
              </a:ext>
            </a:extLst>
          </p:cNvPr>
          <p:cNvSpPr>
            <a:spLocks noGrp="1"/>
          </p:cNvSpPr>
          <p:nvPr>
            <p:ph type="body" idx="1"/>
          </p:nvPr>
        </p:nvSpPr>
        <p:spPr/>
        <p:txBody>
          <a:bodyPr/>
          <a:lstStyle/>
          <a:p>
            <a:r>
              <a:rPr lang="en-US" dirty="0"/>
              <a:t>Create Employee </a:t>
            </a:r>
            <a:r>
              <a:rPr lang="en-US" dirty="0" err="1"/>
              <a:t>Pojo</a:t>
            </a:r>
            <a:endParaRPr lang="en-US" dirty="0"/>
          </a:p>
          <a:p>
            <a:r>
              <a:rPr lang="en-US" dirty="0"/>
              <a:t>Create Use Employee</a:t>
            </a:r>
          </a:p>
          <a:p>
            <a:endParaRPr lang="en-US" dirty="0"/>
          </a:p>
          <a:p>
            <a:endParaRPr lang="en-US" dirty="0"/>
          </a:p>
        </p:txBody>
      </p:sp>
    </p:spTree>
    <p:extLst>
      <p:ext uri="{BB962C8B-B14F-4D97-AF65-F5344CB8AC3E}">
        <p14:creationId xmlns:p14="http://schemas.microsoft.com/office/powerpoint/2010/main" val="1140898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B6210-6809-9CBE-5092-9320D42086AA}"/>
              </a:ext>
            </a:extLst>
          </p:cNvPr>
          <p:cNvSpPr>
            <a:spLocks noGrp="1"/>
          </p:cNvSpPr>
          <p:nvPr>
            <p:ph type="title"/>
          </p:nvPr>
        </p:nvSpPr>
        <p:spPr/>
        <p:txBody>
          <a:bodyPr/>
          <a:lstStyle/>
          <a:p>
            <a:r>
              <a:rPr lang="en-US" dirty="0"/>
              <a:t>Private Constructor</a:t>
            </a:r>
          </a:p>
        </p:txBody>
      </p:sp>
      <p:sp>
        <p:nvSpPr>
          <p:cNvPr id="3" name="Text Placeholder 2">
            <a:extLst>
              <a:ext uri="{FF2B5EF4-FFF2-40B4-BE49-F238E27FC236}">
                <a16:creationId xmlns:a16="http://schemas.microsoft.com/office/drawing/2014/main" id="{C8170EFA-DAA6-B94B-318E-77ABA3269BFF}"/>
              </a:ext>
            </a:extLst>
          </p:cNvPr>
          <p:cNvSpPr>
            <a:spLocks noGrp="1"/>
          </p:cNvSpPr>
          <p:nvPr>
            <p:ph type="body" idx="1"/>
          </p:nvPr>
        </p:nvSpPr>
        <p:spPr>
          <a:xfrm>
            <a:off x="710275" y="1152475"/>
            <a:ext cx="7723500" cy="2465711"/>
          </a:xfrm>
        </p:spPr>
        <p:txBody>
          <a:bodyPr/>
          <a:lstStyle/>
          <a:p>
            <a:r>
              <a:rPr lang="en-CA" b="0" i="0" dirty="0">
                <a:solidFill>
                  <a:srgbClr val="0D0D0D"/>
                </a:solidFill>
                <a:effectLst/>
                <a:latin typeface="Söhne"/>
              </a:rPr>
              <a:t>A real-time use case of a private constructor in Java is when implementing the Singleton design pattern.</a:t>
            </a:r>
          </a:p>
          <a:p>
            <a:pPr marL="114300" indent="0">
              <a:buNone/>
            </a:pPr>
            <a:endParaRPr lang="en-CA" b="0" i="0" dirty="0">
              <a:solidFill>
                <a:srgbClr val="0D0D0D"/>
              </a:solidFill>
              <a:effectLst/>
              <a:latin typeface="Söhne"/>
            </a:endParaRPr>
          </a:p>
          <a:p>
            <a:r>
              <a:rPr lang="en-CA" b="0" i="0" dirty="0">
                <a:solidFill>
                  <a:srgbClr val="0D0D0D"/>
                </a:solidFill>
                <a:effectLst/>
                <a:latin typeface="Söhne"/>
              </a:rPr>
              <a:t>The Singleton pattern ensures that a class has only one instance and provides a global point of access to that instance. This pattern is useful when exactly one object is needed to coordinate actions across the system.</a:t>
            </a:r>
            <a:endParaRPr lang="en-US" dirty="0"/>
          </a:p>
        </p:txBody>
      </p:sp>
    </p:spTree>
    <p:extLst>
      <p:ext uri="{BB962C8B-B14F-4D97-AF65-F5344CB8AC3E}">
        <p14:creationId xmlns:p14="http://schemas.microsoft.com/office/powerpoint/2010/main" val="4115867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5E2E5-140C-C81C-DA55-C574AA1F24BD}"/>
              </a:ext>
            </a:extLst>
          </p:cNvPr>
          <p:cNvSpPr>
            <a:spLocks noGrp="1"/>
          </p:cNvSpPr>
          <p:nvPr>
            <p:ph type="title"/>
          </p:nvPr>
        </p:nvSpPr>
        <p:spPr>
          <a:xfrm>
            <a:off x="165100" y="60325"/>
            <a:ext cx="8268675" cy="396875"/>
          </a:xfrm>
        </p:spPr>
        <p:txBody>
          <a:bodyPr/>
          <a:lstStyle/>
          <a:p>
            <a:r>
              <a:rPr lang="en-US" dirty="0"/>
              <a:t>Iteration </a:t>
            </a:r>
          </a:p>
        </p:txBody>
      </p:sp>
      <p:pic>
        <p:nvPicPr>
          <p:cNvPr id="4" name="Picture 3">
            <a:extLst>
              <a:ext uri="{FF2B5EF4-FFF2-40B4-BE49-F238E27FC236}">
                <a16:creationId xmlns:a16="http://schemas.microsoft.com/office/drawing/2014/main" id="{E308D756-7D72-0248-742A-AE69AB1490BD}"/>
              </a:ext>
            </a:extLst>
          </p:cNvPr>
          <p:cNvPicPr>
            <a:picLocks noChangeAspect="1"/>
          </p:cNvPicPr>
          <p:nvPr/>
        </p:nvPicPr>
        <p:blipFill>
          <a:blip r:embed="rId2"/>
          <a:stretch>
            <a:fillRect/>
          </a:stretch>
        </p:blipFill>
        <p:spPr>
          <a:xfrm>
            <a:off x="5079999" y="258762"/>
            <a:ext cx="3778737" cy="2408238"/>
          </a:xfrm>
          <a:prstGeom prst="rect">
            <a:avLst/>
          </a:prstGeom>
        </p:spPr>
      </p:pic>
      <p:pic>
        <p:nvPicPr>
          <p:cNvPr id="5" name="Picture 4">
            <a:extLst>
              <a:ext uri="{FF2B5EF4-FFF2-40B4-BE49-F238E27FC236}">
                <a16:creationId xmlns:a16="http://schemas.microsoft.com/office/drawing/2014/main" id="{D8F8F1CA-41D1-F824-0326-CFCB03399D49}"/>
              </a:ext>
            </a:extLst>
          </p:cNvPr>
          <p:cNvPicPr>
            <a:picLocks noChangeAspect="1"/>
          </p:cNvPicPr>
          <p:nvPr/>
        </p:nvPicPr>
        <p:blipFill>
          <a:blip r:embed="rId3"/>
          <a:stretch>
            <a:fillRect/>
          </a:stretch>
        </p:blipFill>
        <p:spPr>
          <a:xfrm>
            <a:off x="165100" y="563562"/>
            <a:ext cx="2844800" cy="2367128"/>
          </a:xfrm>
          <a:prstGeom prst="rect">
            <a:avLst/>
          </a:prstGeom>
        </p:spPr>
      </p:pic>
      <p:pic>
        <p:nvPicPr>
          <p:cNvPr id="6" name="Picture 5">
            <a:extLst>
              <a:ext uri="{FF2B5EF4-FFF2-40B4-BE49-F238E27FC236}">
                <a16:creationId xmlns:a16="http://schemas.microsoft.com/office/drawing/2014/main" id="{1A87A2E7-A86E-88E1-F59C-641B78A4AC72}"/>
              </a:ext>
            </a:extLst>
          </p:cNvPr>
          <p:cNvPicPr>
            <a:picLocks noChangeAspect="1"/>
          </p:cNvPicPr>
          <p:nvPr/>
        </p:nvPicPr>
        <p:blipFill>
          <a:blip r:embed="rId4"/>
          <a:stretch>
            <a:fillRect/>
          </a:stretch>
        </p:blipFill>
        <p:spPr>
          <a:xfrm>
            <a:off x="3210259" y="2859088"/>
            <a:ext cx="3136808" cy="2025650"/>
          </a:xfrm>
          <a:prstGeom prst="rect">
            <a:avLst/>
          </a:prstGeom>
        </p:spPr>
      </p:pic>
    </p:spTree>
    <p:extLst>
      <p:ext uri="{BB962C8B-B14F-4D97-AF65-F5344CB8AC3E}">
        <p14:creationId xmlns:p14="http://schemas.microsoft.com/office/powerpoint/2010/main" val="1614113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22EF-BB4D-981E-A732-13514D8DBDDF}"/>
              </a:ext>
            </a:extLst>
          </p:cNvPr>
          <p:cNvSpPr>
            <a:spLocks noGrp="1"/>
          </p:cNvSpPr>
          <p:nvPr>
            <p:ph type="title"/>
          </p:nvPr>
        </p:nvSpPr>
        <p:spPr/>
        <p:txBody>
          <a:bodyPr/>
          <a:lstStyle/>
          <a:p>
            <a:r>
              <a:rPr lang="en-US" dirty="0"/>
              <a:t>Static Members</a:t>
            </a:r>
          </a:p>
        </p:txBody>
      </p:sp>
      <p:sp>
        <p:nvSpPr>
          <p:cNvPr id="3" name="Text Placeholder 2">
            <a:extLst>
              <a:ext uri="{FF2B5EF4-FFF2-40B4-BE49-F238E27FC236}">
                <a16:creationId xmlns:a16="http://schemas.microsoft.com/office/drawing/2014/main" id="{63E88CC7-850B-9AA4-84A5-60790A93DD32}"/>
              </a:ext>
            </a:extLst>
          </p:cNvPr>
          <p:cNvSpPr>
            <a:spLocks noGrp="1"/>
          </p:cNvSpPr>
          <p:nvPr>
            <p:ph type="body" idx="1"/>
          </p:nvPr>
        </p:nvSpPr>
        <p:spPr/>
        <p:txBody>
          <a:bodyPr/>
          <a:lstStyle/>
          <a:p>
            <a:r>
              <a:rPr lang="en-CA" b="0" i="0" dirty="0">
                <a:solidFill>
                  <a:srgbClr val="333333"/>
                </a:solidFill>
                <a:effectLst/>
                <a:latin typeface="Helvetica Neue" panose="02000503000000020004" pitchFamily="2" charset="0"/>
              </a:rPr>
              <a:t>Static </a:t>
            </a:r>
            <a:r>
              <a:rPr lang="en-CA" b="0" i="0" dirty="0">
                <a:solidFill>
                  <a:srgbClr val="00B050"/>
                </a:solidFill>
                <a:effectLst/>
                <a:latin typeface="Helvetica Neue" panose="02000503000000020004" pitchFamily="2" charset="0"/>
              </a:rPr>
              <a:t>variables, </a:t>
            </a:r>
          </a:p>
          <a:p>
            <a:r>
              <a:rPr lang="en-CA" b="0" i="0" dirty="0">
                <a:solidFill>
                  <a:srgbClr val="333333"/>
                </a:solidFill>
                <a:effectLst/>
                <a:latin typeface="Helvetica Neue" panose="02000503000000020004" pitchFamily="2" charset="0"/>
              </a:rPr>
              <a:t>Static Initialization Block</a:t>
            </a:r>
          </a:p>
          <a:p>
            <a:r>
              <a:rPr lang="en-CA" b="0" i="0" dirty="0">
                <a:solidFill>
                  <a:srgbClr val="333333"/>
                </a:solidFill>
                <a:effectLst/>
                <a:latin typeface="Helvetica Neue" panose="02000503000000020004" pitchFamily="2" charset="0"/>
              </a:rPr>
              <a:t>Static </a:t>
            </a:r>
            <a:r>
              <a:rPr lang="en-CA" b="0" i="0" dirty="0">
                <a:solidFill>
                  <a:srgbClr val="00B050"/>
                </a:solidFill>
                <a:effectLst/>
                <a:latin typeface="Helvetica Neue" panose="02000503000000020004" pitchFamily="2" charset="0"/>
              </a:rPr>
              <a:t>Methods – </a:t>
            </a:r>
            <a:r>
              <a:rPr lang="en-CA" b="0" i="0" dirty="0">
                <a:solidFill>
                  <a:srgbClr val="333333"/>
                </a:solidFill>
                <a:effectLst/>
                <a:latin typeface="Helvetica Neue" panose="02000503000000020004" pitchFamily="2" charset="0"/>
              </a:rPr>
              <a:t>these all are static components or static members of a class. </a:t>
            </a:r>
          </a:p>
          <a:p>
            <a:endParaRPr lang="en-CA" dirty="0">
              <a:solidFill>
                <a:srgbClr val="333333"/>
              </a:solidFill>
              <a:latin typeface="Helvetica Neue" panose="02000503000000020004" pitchFamily="2" charset="0"/>
            </a:endParaRPr>
          </a:p>
          <a:p>
            <a:endParaRPr lang="en-CA" b="0" i="0" dirty="0">
              <a:solidFill>
                <a:srgbClr val="333333"/>
              </a:solidFill>
              <a:effectLst/>
              <a:latin typeface="Helvetica Neue" panose="02000503000000020004" pitchFamily="2" charset="0"/>
            </a:endParaRPr>
          </a:p>
          <a:p>
            <a:r>
              <a:rPr lang="en-CA" b="0" i="0" dirty="0">
                <a:solidFill>
                  <a:srgbClr val="333333"/>
                </a:solidFill>
                <a:effectLst/>
                <a:latin typeface="Helvetica Neue" panose="02000503000000020004" pitchFamily="2" charset="0"/>
              </a:rPr>
              <a:t>These static members are stored inside the Class Memory. </a:t>
            </a:r>
          </a:p>
          <a:p>
            <a:r>
              <a:rPr lang="en-CA" b="0" i="0" dirty="0">
                <a:solidFill>
                  <a:srgbClr val="333333"/>
                </a:solidFill>
                <a:effectLst/>
                <a:latin typeface="Helvetica Neue" panose="02000503000000020004" pitchFamily="2" charset="0"/>
              </a:rPr>
              <a:t>To access static members, you need not to create objects. Directly you can access them with class name.</a:t>
            </a:r>
            <a:endParaRPr lang="en-US" dirty="0"/>
          </a:p>
        </p:txBody>
      </p:sp>
    </p:spTree>
    <p:extLst>
      <p:ext uri="{BB962C8B-B14F-4D97-AF65-F5344CB8AC3E}">
        <p14:creationId xmlns:p14="http://schemas.microsoft.com/office/powerpoint/2010/main" val="443926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011C5-762C-CF51-5692-19E0C045C297}"/>
              </a:ext>
            </a:extLst>
          </p:cNvPr>
          <p:cNvSpPr>
            <a:spLocks noGrp="1"/>
          </p:cNvSpPr>
          <p:nvPr>
            <p:ph type="title"/>
          </p:nvPr>
        </p:nvSpPr>
        <p:spPr/>
        <p:txBody>
          <a:bodyPr/>
          <a:lstStyle/>
          <a:p>
            <a:r>
              <a:rPr lang="en-US" dirty="0"/>
              <a:t>Static Block</a:t>
            </a:r>
          </a:p>
        </p:txBody>
      </p:sp>
      <p:sp>
        <p:nvSpPr>
          <p:cNvPr id="3" name="Text Placeholder 2">
            <a:extLst>
              <a:ext uri="{FF2B5EF4-FFF2-40B4-BE49-F238E27FC236}">
                <a16:creationId xmlns:a16="http://schemas.microsoft.com/office/drawing/2014/main" id="{71F295DF-7C72-3D21-51F8-8F1F5648FFB8}"/>
              </a:ext>
            </a:extLst>
          </p:cNvPr>
          <p:cNvSpPr>
            <a:spLocks noGrp="1"/>
          </p:cNvSpPr>
          <p:nvPr>
            <p:ph type="body" idx="1"/>
          </p:nvPr>
        </p:nvSpPr>
        <p:spPr/>
        <p:txBody>
          <a:bodyPr/>
          <a:lstStyle/>
          <a:p>
            <a:r>
              <a:rPr lang="en-CA" b="0" i="0" dirty="0">
                <a:solidFill>
                  <a:srgbClr val="333333"/>
                </a:solidFill>
                <a:effectLst/>
                <a:latin typeface="Helvetica Neue" panose="02000503000000020004" pitchFamily="2" charset="0"/>
              </a:rPr>
              <a:t>Static Initialization Block is used to initialize only static variables. </a:t>
            </a:r>
          </a:p>
          <a:p>
            <a:r>
              <a:rPr lang="en-CA" b="0" i="0" dirty="0">
                <a:solidFill>
                  <a:srgbClr val="333333"/>
                </a:solidFill>
                <a:effectLst/>
                <a:latin typeface="Helvetica Neue" panose="02000503000000020004" pitchFamily="2" charset="0"/>
              </a:rPr>
              <a:t>It is a block without a name.</a:t>
            </a:r>
          </a:p>
          <a:p>
            <a:r>
              <a:rPr lang="en-CA" b="0" i="0" dirty="0">
                <a:solidFill>
                  <a:srgbClr val="333333"/>
                </a:solidFill>
                <a:effectLst/>
                <a:latin typeface="Helvetica Neue" panose="02000503000000020004" pitchFamily="2" charset="0"/>
              </a:rPr>
              <a:t>It contains set of statements enclosed within { }. </a:t>
            </a:r>
          </a:p>
          <a:p>
            <a:endParaRPr lang="en-US" dirty="0"/>
          </a:p>
        </p:txBody>
      </p:sp>
      <p:graphicFrame>
        <p:nvGraphicFramePr>
          <p:cNvPr id="4" name="Table 3">
            <a:extLst>
              <a:ext uri="{FF2B5EF4-FFF2-40B4-BE49-F238E27FC236}">
                <a16:creationId xmlns:a16="http://schemas.microsoft.com/office/drawing/2014/main" id="{5F9BDF4D-6298-FDBB-021D-3CB214D76E76}"/>
              </a:ext>
            </a:extLst>
          </p:cNvPr>
          <p:cNvGraphicFramePr>
            <a:graphicFrameLocks noGrp="1"/>
          </p:cNvGraphicFramePr>
          <p:nvPr>
            <p:extLst>
              <p:ext uri="{D42A27DB-BD31-4B8C-83A1-F6EECF244321}">
                <p14:modId xmlns:p14="http://schemas.microsoft.com/office/powerpoint/2010/main" val="3090820982"/>
              </p:ext>
            </p:extLst>
          </p:nvPr>
        </p:nvGraphicFramePr>
        <p:xfrm>
          <a:off x="709613" y="2453005"/>
          <a:ext cx="7724775" cy="853440"/>
        </p:xfrm>
        <a:graphic>
          <a:graphicData uri="http://schemas.openxmlformats.org/drawingml/2006/table">
            <a:tbl>
              <a:tblPr/>
              <a:tblGrid>
                <a:gridCol w="302970">
                  <a:extLst>
                    <a:ext uri="{9D8B030D-6E8A-4147-A177-3AD203B41FA5}">
                      <a16:colId xmlns:a16="http://schemas.microsoft.com/office/drawing/2014/main" val="4293165149"/>
                    </a:ext>
                  </a:extLst>
                </a:gridCol>
                <a:gridCol w="7421805">
                  <a:extLst>
                    <a:ext uri="{9D8B030D-6E8A-4147-A177-3AD203B41FA5}">
                      <a16:colId xmlns:a16="http://schemas.microsoft.com/office/drawing/2014/main" val="1335788425"/>
                    </a:ext>
                  </a:extLst>
                </a:gridCol>
              </a:tblGrid>
              <a:tr h="837688">
                <a:tc>
                  <a:txBody>
                    <a:bodyPr/>
                    <a:lstStyle/>
                    <a:p>
                      <a:pPr algn="r" rtl="0" fontAlgn="base"/>
                      <a:br>
                        <a:rPr lang="en-CA" sz="1400" b="0" i="0">
                          <a:solidFill>
                            <a:srgbClr val="AFAFAF"/>
                          </a:solidFill>
                          <a:effectLst/>
                          <a:latin typeface="Monaco" pitchFamily="2" charset="77"/>
                        </a:rPr>
                      </a:br>
                      <a:r>
                        <a:rPr lang="en-CA" sz="1400" b="0" i="0">
                          <a:solidFill>
                            <a:srgbClr val="AFAFAF"/>
                          </a:solidFill>
                          <a:effectLst/>
                          <a:latin typeface="Monaco" pitchFamily="2" charset="77"/>
                        </a:rPr>
                        <a:t>2</a:t>
                      </a:r>
                    </a:p>
                    <a:p>
                      <a:pPr algn="r" rtl="0" fontAlgn="base"/>
                      <a:r>
                        <a:rPr lang="en-CA" sz="1400" b="0" i="0">
                          <a:solidFill>
                            <a:srgbClr val="AFAFAF"/>
                          </a:solidFill>
                          <a:effectLst/>
                          <a:latin typeface="Monaco" pitchFamily="2" charset="77"/>
                        </a:rPr>
                        <a:t>3</a:t>
                      </a:r>
                    </a:p>
                    <a:p>
                      <a:pPr algn="r" rtl="0" fontAlgn="base"/>
                      <a:r>
                        <a:rPr lang="en-CA" sz="1400" b="0" i="0">
                          <a:solidFill>
                            <a:srgbClr val="AFAFAF"/>
                          </a:solidFill>
                          <a:effectLst/>
                          <a:latin typeface="Monaco" pitchFamily="2" charset="77"/>
                        </a:rPr>
                        <a:t>4</a:t>
                      </a:r>
                    </a:p>
                  </a:txBody>
                  <a:tcPr marL="0" marR="0" marT="0" marB="0" anchor="ctr">
                    <a:lnL>
                      <a:noFill/>
                    </a:lnL>
                    <a:lnR>
                      <a:noFill/>
                    </a:lnR>
                    <a:lnT>
                      <a:noFill/>
                    </a:lnT>
                    <a:lnB>
                      <a:noFill/>
                    </a:lnB>
                    <a:noFill/>
                  </a:tcPr>
                </a:tc>
                <a:tc>
                  <a:txBody>
                    <a:bodyPr/>
                    <a:lstStyle/>
                    <a:p>
                      <a:pPr marL="0" indent="0" algn="l" rtl="0" fontAlgn="base">
                        <a:buFont typeface="+mj-lt"/>
                        <a:buNone/>
                      </a:pPr>
                      <a:r>
                        <a:rPr lang="en-CA" sz="1400" b="0" i="0" dirty="0">
                          <a:effectLst/>
                          <a:latin typeface="Monaco" pitchFamily="2" charset="77"/>
                        </a:rPr>
                        <a:t>static</a:t>
                      </a:r>
                    </a:p>
                    <a:p>
                      <a:pPr marL="0" indent="0" algn="l" rtl="0" fontAlgn="base">
                        <a:buFont typeface="+mj-lt"/>
                        <a:buNone/>
                      </a:pPr>
                      <a:r>
                        <a:rPr lang="en-CA" sz="1400" b="0" i="0" dirty="0">
                          <a:effectLst/>
                          <a:latin typeface="Monaco" pitchFamily="2" charset="77"/>
                        </a:rPr>
                        <a:t>{     //Set Of Statements</a:t>
                      </a:r>
                    </a:p>
                    <a:p>
                      <a:pPr marL="0" indent="0" algn="l" rtl="0" fontAlgn="base">
                        <a:buFont typeface="+mj-lt"/>
                        <a:buNone/>
                      </a:pPr>
                      <a:r>
                        <a:rPr lang="en-CA" sz="1400" b="0" i="0" dirty="0">
                          <a:effectLst/>
                          <a:latin typeface="Monaco" pitchFamily="2" charset="77"/>
                        </a:rPr>
                        <a:t>}</a:t>
                      </a:r>
                    </a:p>
                  </a:txBody>
                  <a:tcPr marL="0" marR="0" marT="0" marB="0" anchor="ctr">
                    <a:lnL>
                      <a:noFill/>
                    </a:lnL>
                    <a:lnR>
                      <a:noFill/>
                    </a:lnR>
                    <a:lnT>
                      <a:noFill/>
                    </a:lnT>
                    <a:lnB>
                      <a:noFill/>
                    </a:lnB>
                    <a:noFill/>
                  </a:tcPr>
                </a:tc>
                <a:extLst>
                  <a:ext uri="{0D108BD9-81ED-4DB2-BD59-A6C34878D82A}">
                    <a16:rowId xmlns:a16="http://schemas.microsoft.com/office/drawing/2014/main" val="66355270"/>
                  </a:ext>
                </a:extLst>
              </a:tr>
            </a:tbl>
          </a:graphicData>
        </a:graphic>
      </p:graphicFrame>
    </p:spTree>
    <p:extLst>
      <p:ext uri="{BB962C8B-B14F-4D97-AF65-F5344CB8AC3E}">
        <p14:creationId xmlns:p14="http://schemas.microsoft.com/office/powerpoint/2010/main" val="1856462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7D20-FA36-7920-EA4D-56729D8A6B6B}"/>
              </a:ext>
            </a:extLst>
          </p:cNvPr>
          <p:cNvSpPr>
            <a:spLocks noGrp="1"/>
          </p:cNvSpPr>
          <p:nvPr>
            <p:ph type="title"/>
          </p:nvPr>
        </p:nvSpPr>
        <p:spPr/>
        <p:txBody>
          <a:bodyPr/>
          <a:lstStyle/>
          <a:p>
            <a:r>
              <a:rPr lang="en-US" dirty="0"/>
              <a:t>Assignment</a:t>
            </a:r>
          </a:p>
        </p:txBody>
      </p:sp>
      <p:sp>
        <p:nvSpPr>
          <p:cNvPr id="3" name="Text Placeholder 2">
            <a:extLst>
              <a:ext uri="{FF2B5EF4-FFF2-40B4-BE49-F238E27FC236}">
                <a16:creationId xmlns:a16="http://schemas.microsoft.com/office/drawing/2014/main" id="{943E8B9E-A90E-F1DA-4AE9-A225AF074DAF}"/>
              </a:ext>
            </a:extLst>
          </p:cNvPr>
          <p:cNvSpPr>
            <a:spLocks noGrp="1"/>
          </p:cNvSpPr>
          <p:nvPr>
            <p:ph type="body" idx="1"/>
          </p:nvPr>
        </p:nvSpPr>
        <p:spPr/>
        <p:txBody>
          <a:bodyPr/>
          <a:lstStyle/>
          <a:p>
            <a:r>
              <a:rPr lang="en-US" dirty="0"/>
              <a:t>Create 4 employee objects where user will provide name and salary and id must be generated automatically starting with 100.</a:t>
            </a:r>
          </a:p>
        </p:txBody>
      </p:sp>
    </p:spTree>
    <p:extLst>
      <p:ext uri="{BB962C8B-B14F-4D97-AF65-F5344CB8AC3E}">
        <p14:creationId xmlns:p14="http://schemas.microsoft.com/office/powerpoint/2010/main" val="1196577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34D65-8DB2-A0E5-6DF3-2D9DA0EC1B4D}"/>
              </a:ext>
            </a:extLst>
          </p:cNvPr>
          <p:cNvSpPr>
            <a:spLocks noGrp="1"/>
          </p:cNvSpPr>
          <p:nvPr>
            <p:ph type="title"/>
          </p:nvPr>
        </p:nvSpPr>
        <p:spPr/>
        <p:txBody>
          <a:bodyPr/>
          <a:lstStyle/>
          <a:p>
            <a:r>
              <a:rPr lang="en-US" dirty="0"/>
              <a:t>Instructions</a:t>
            </a:r>
          </a:p>
        </p:txBody>
      </p:sp>
      <p:sp>
        <p:nvSpPr>
          <p:cNvPr id="3" name="Content Placeholder 2">
            <a:extLst>
              <a:ext uri="{FF2B5EF4-FFF2-40B4-BE49-F238E27FC236}">
                <a16:creationId xmlns:a16="http://schemas.microsoft.com/office/drawing/2014/main" id="{D06A398E-726A-989A-185C-2E973C6792DA}"/>
              </a:ext>
            </a:extLst>
          </p:cNvPr>
          <p:cNvSpPr>
            <a:spLocks noGrp="1"/>
          </p:cNvSpPr>
          <p:nvPr>
            <p:ph idx="1"/>
          </p:nvPr>
        </p:nvSpPr>
        <p:spPr/>
        <p:txBody>
          <a:bodyPr>
            <a:normAutofit/>
          </a:bodyPr>
          <a:lstStyle/>
          <a:p>
            <a:r>
              <a:rPr lang="en-US" sz="2200" dirty="0"/>
              <a:t>Stay on Camera</a:t>
            </a:r>
          </a:p>
          <a:p>
            <a:r>
              <a:rPr lang="en-US" sz="2200" dirty="0"/>
              <a:t>Only use RPS Cloud for code</a:t>
            </a:r>
          </a:p>
          <a:p>
            <a:r>
              <a:rPr lang="en-US" sz="2200" dirty="0"/>
              <a:t>No Personal Git Account </a:t>
            </a:r>
          </a:p>
          <a:p>
            <a:r>
              <a:rPr lang="en-US" sz="2200" dirty="0"/>
              <a:t>Be interactive in session </a:t>
            </a:r>
          </a:p>
          <a:p>
            <a:r>
              <a:rPr lang="en-US" sz="2200" dirty="0"/>
              <a:t>Do hands on and upload them on git  on daily basis.</a:t>
            </a:r>
          </a:p>
          <a:p>
            <a:r>
              <a:rPr lang="en-US" sz="2200" dirty="0"/>
              <a:t> Join the session on time.</a:t>
            </a:r>
          </a:p>
          <a:p>
            <a:r>
              <a:rPr lang="en-US" sz="2200" dirty="0"/>
              <a:t>Attendance is recorded and tracked by team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851353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CF0FF-A3B3-6FA1-C8E8-55CB2931C2C1}"/>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4BAB254A-7BE5-2599-D763-25DA614C5AAD}"/>
              </a:ext>
            </a:extLst>
          </p:cNvPr>
          <p:cNvSpPr>
            <a:spLocks noGrp="1"/>
          </p:cNvSpPr>
          <p:nvPr>
            <p:ph type="body" idx="1"/>
          </p:nvPr>
        </p:nvSpPr>
        <p:spPr/>
        <p:txBody>
          <a:bodyPr/>
          <a:lstStyle/>
          <a:p>
            <a:endParaRPr lang="en-US" dirty="0"/>
          </a:p>
          <a:p>
            <a:r>
              <a:rPr lang="en-US" dirty="0"/>
              <a:t>Recap </a:t>
            </a:r>
          </a:p>
          <a:p>
            <a:r>
              <a:rPr lang="en-US" dirty="0"/>
              <a:t>Wrapper Class </a:t>
            </a:r>
          </a:p>
          <a:p>
            <a:r>
              <a:rPr lang="en-US" dirty="0"/>
              <a:t>Autoboxing and unboxing</a:t>
            </a:r>
          </a:p>
          <a:p>
            <a:r>
              <a:rPr lang="en-US" dirty="0"/>
              <a:t>Abstract class</a:t>
            </a:r>
          </a:p>
          <a:p>
            <a:r>
              <a:rPr lang="en-US" dirty="0"/>
              <a:t>Interface</a:t>
            </a:r>
          </a:p>
          <a:p>
            <a:r>
              <a:rPr lang="en-US" dirty="0"/>
              <a:t>Inheritance</a:t>
            </a:r>
          </a:p>
          <a:p>
            <a:endParaRPr lang="en-US" dirty="0"/>
          </a:p>
          <a:p>
            <a:endParaRPr lang="en-US" dirty="0"/>
          </a:p>
        </p:txBody>
      </p:sp>
    </p:spTree>
    <p:extLst>
      <p:ext uri="{BB962C8B-B14F-4D97-AF65-F5344CB8AC3E}">
        <p14:creationId xmlns:p14="http://schemas.microsoft.com/office/powerpoint/2010/main" val="3245427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2"/>
          <p:cNvSpPr/>
          <p:nvPr/>
        </p:nvSpPr>
        <p:spPr>
          <a:xfrm rot="10800000">
            <a:off x="170430" y="1812763"/>
            <a:ext cx="2345400" cy="2345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rot="10800000">
            <a:off x="309330" y="1951663"/>
            <a:ext cx="2067600" cy="206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flipH="1">
            <a:off x="453630" y="2095963"/>
            <a:ext cx="1779000" cy="177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3476999" y="1011793"/>
            <a:ext cx="1634907" cy="31873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dirty="0">
                <a:solidFill>
                  <a:srgbClr val="FFFFFF"/>
                </a:solidFill>
                <a:latin typeface="Fira Sans Extra Condensed Medium"/>
                <a:ea typeface="Fira Sans Extra Condensed Medium"/>
                <a:cs typeface="Fira Sans Extra Condensed Medium"/>
                <a:sym typeface="Fira Sans Extra Condensed Medium"/>
              </a:rPr>
              <a:t>Object Oriented</a:t>
            </a:r>
            <a:endParaRPr sz="110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433" name="Google Shape;433;p22"/>
          <p:cNvCxnSpPr>
            <a:cxnSpLocks/>
            <a:stCxn id="432" idx="1"/>
            <a:endCxn id="434" idx="6"/>
          </p:cNvCxnSpPr>
          <p:nvPr/>
        </p:nvCxnSpPr>
        <p:spPr>
          <a:xfrm flipH="1">
            <a:off x="2019332" y="1171160"/>
            <a:ext cx="1457667" cy="828526"/>
          </a:xfrm>
          <a:prstGeom prst="straightConnector1">
            <a:avLst/>
          </a:prstGeom>
          <a:noFill/>
          <a:ln w="9525" cap="flat" cmpd="sng">
            <a:solidFill>
              <a:srgbClr val="000000"/>
            </a:solidFill>
            <a:prstDash val="solid"/>
            <a:round/>
            <a:headEnd type="none" w="med" len="med"/>
            <a:tailEnd type="none" w="med" len="med"/>
          </a:ln>
        </p:spPr>
      </p:cxnSp>
      <p:sp>
        <p:nvSpPr>
          <p:cNvPr id="434" name="Google Shape;434;p22"/>
          <p:cNvSpPr/>
          <p:nvPr/>
        </p:nvSpPr>
        <p:spPr>
          <a:xfrm>
            <a:off x="1926032" y="1953036"/>
            <a:ext cx="93300" cy="9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3476999" y="1450546"/>
            <a:ext cx="1634907" cy="318734"/>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dirty="0">
                <a:solidFill>
                  <a:srgbClr val="FFFFFF"/>
                </a:solidFill>
                <a:latin typeface="Fira Sans Extra Condensed Medium"/>
                <a:ea typeface="Fira Sans Extra Condensed Medium"/>
                <a:cs typeface="Fira Sans Extra Condensed Medium"/>
                <a:sym typeface="Fira Sans Extra Condensed Medium"/>
              </a:rPr>
              <a:t>Portable</a:t>
            </a:r>
            <a:endParaRPr sz="110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436" name="Google Shape;436;p22"/>
          <p:cNvCxnSpPr>
            <a:cxnSpLocks/>
            <a:stCxn id="435" idx="1"/>
            <a:endCxn id="437" idx="6"/>
          </p:cNvCxnSpPr>
          <p:nvPr/>
        </p:nvCxnSpPr>
        <p:spPr>
          <a:xfrm flipH="1">
            <a:off x="2299235" y="1609913"/>
            <a:ext cx="1177764" cy="650320"/>
          </a:xfrm>
          <a:prstGeom prst="straightConnector1">
            <a:avLst/>
          </a:prstGeom>
          <a:noFill/>
          <a:ln w="9525" cap="flat" cmpd="sng">
            <a:solidFill>
              <a:srgbClr val="000000"/>
            </a:solidFill>
            <a:prstDash val="solid"/>
            <a:round/>
            <a:headEnd type="none" w="med" len="med"/>
            <a:tailEnd type="none" w="med" len="med"/>
          </a:ln>
        </p:spPr>
      </p:cxnSp>
      <p:sp>
        <p:nvSpPr>
          <p:cNvPr id="437" name="Google Shape;437;p22"/>
          <p:cNvSpPr/>
          <p:nvPr/>
        </p:nvSpPr>
        <p:spPr>
          <a:xfrm>
            <a:off x="2205935" y="2213583"/>
            <a:ext cx="93300" cy="9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3476999" y="2391375"/>
            <a:ext cx="1341491" cy="318734"/>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dirty="0">
                <a:solidFill>
                  <a:srgbClr val="FFFFFF"/>
                </a:solidFill>
                <a:latin typeface="Fira Sans Extra Condensed Medium"/>
                <a:ea typeface="Fira Sans Extra Condensed Medium"/>
                <a:cs typeface="Fira Sans Extra Condensed Medium"/>
                <a:sym typeface="Fira Sans Extra Condensed Medium"/>
              </a:rPr>
              <a:t>Robust</a:t>
            </a:r>
            <a:endParaRPr sz="110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439" name="Google Shape;439;p22"/>
          <p:cNvCxnSpPr>
            <a:cxnSpLocks/>
            <a:stCxn id="438" idx="1"/>
            <a:endCxn id="440" idx="6"/>
          </p:cNvCxnSpPr>
          <p:nvPr/>
        </p:nvCxnSpPr>
        <p:spPr>
          <a:xfrm flipH="1">
            <a:off x="2554567" y="2550742"/>
            <a:ext cx="922432" cy="467792"/>
          </a:xfrm>
          <a:prstGeom prst="straightConnector1">
            <a:avLst/>
          </a:prstGeom>
          <a:noFill/>
          <a:ln w="9525" cap="flat" cmpd="sng">
            <a:solidFill>
              <a:srgbClr val="000000"/>
            </a:solidFill>
            <a:prstDash val="solid"/>
            <a:round/>
            <a:headEnd type="none" w="med" len="med"/>
            <a:tailEnd type="none" w="med" len="med"/>
          </a:ln>
        </p:spPr>
      </p:cxnSp>
      <p:sp>
        <p:nvSpPr>
          <p:cNvPr id="440" name="Google Shape;440;p22"/>
          <p:cNvSpPr/>
          <p:nvPr/>
        </p:nvSpPr>
        <p:spPr>
          <a:xfrm>
            <a:off x="2461267" y="2971884"/>
            <a:ext cx="93300" cy="9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3476999" y="1897105"/>
            <a:ext cx="1661811" cy="318734"/>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dirty="0">
                <a:solidFill>
                  <a:srgbClr val="FFFFFF"/>
                </a:solidFill>
                <a:latin typeface="Fira Sans Extra Condensed Medium"/>
                <a:ea typeface="Fira Sans Extra Condensed Medium"/>
                <a:cs typeface="Fira Sans Extra Condensed Medium"/>
                <a:sym typeface="Fira Sans Extra Condensed Medium"/>
              </a:rPr>
              <a:t>Platform Independent</a:t>
            </a:r>
            <a:endParaRPr sz="110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442" name="Google Shape;442;p22"/>
          <p:cNvCxnSpPr>
            <a:cxnSpLocks/>
            <a:stCxn id="441" idx="1"/>
            <a:endCxn id="443" idx="6"/>
          </p:cNvCxnSpPr>
          <p:nvPr/>
        </p:nvCxnSpPr>
        <p:spPr>
          <a:xfrm flipH="1">
            <a:off x="2516497" y="2056472"/>
            <a:ext cx="960502" cy="490192"/>
          </a:xfrm>
          <a:prstGeom prst="straightConnector1">
            <a:avLst/>
          </a:prstGeom>
          <a:noFill/>
          <a:ln w="9525" cap="flat" cmpd="sng">
            <a:solidFill>
              <a:srgbClr val="000000"/>
            </a:solidFill>
            <a:prstDash val="solid"/>
            <a:round/>
            <a:headEnd type="none" w="med" len="med"/>
            <a:tailEnd type="none" w="med" len="med"/>
          </a:ln>
        </p:spPr>
      </p:cxnSp>
      <p:sp>
        <p:nvSpPr>
          <p:cNvPr id="443" name="Google Shape;443;p22"/>
          <p:cNvSpPr/>
          <p:nvPr/>
        </p:nvSpPr>
        <p:spPr>
          <a:xfrm>
            <a:off x="2423197" y="2500014"/>
            <a:ext cx="93300" cy="9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a:off x="3532656" y="4730343"/>
            <a:ext cx="1341491" cy="318734"/>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dirty="0">
                <a:solidFill>
                  <a:srgbClr val="FFFFFF"/>
                </a:solidFill>
                <a:latin typeface="Fira Sans Extra Condensed Medium"/>
                <a:ea typeface="Fira Sans Extra Condensed Medium"/>
                <a:cs typeface="Fira Sans Extra Condensed Medium"/>
                <a:sym typeface="Fira Sans Extra Condensed Medium"/>
              </a:rPr>
              <a:t>Architectural Neutral</a:t>
            </a:r>
            <a:endParaRPr sz="110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445" name="Google Shape;445;p22"/>
          <p:cNvCxnSpPr>
            <a:cxnSpLocks/>
            <a:stCxn id="444" idx="1"/>
            <a:endCxn id="446" idx="6"/>
          </p:cNvCxnSpPr>
          <p:nvPr/>
        </p:nvCxnSpPr>
        <p:spPr>
          <a:xfrm flipH="1" flipV="1">
            <a:off x="2019332" y="3971246"/>
            <a:ext cx="1513324" cy="918464"/>
          </a:xfrm>
          <a:prstGeom prst="straightConnector1">
            <a:avLst/>
          </a:prstGeom>
          <a:noFill/>
          <a:ln w="9525" cap="flat" cmpd="sng">
            <a:solidFill>
              <a:srgbClr val="000000"/>
            </a:solidFill>
            <a:prstDash val="solid"/>
            <a:round/>
            <a:headEnd type="none" w="med" len="med"/>
            <a:tailEnd type="none" w="med" len="med"/>
          </a:ln>
        </p:spPr>
      </p:cxnSp>
      <p:sp>
        <p:nvSpPr>
          <p:cNvPr id="446" name="Google Shape;446;p22"/>
          <p:cNvSpPr/>
          <p:nvPr/>
        </p:nvSpPr>
        <p:spPr>
          <a:xfrm>
            <a:off x="1926032" y="3924596"/>
            <a:ext cx="93300" cy="9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txBox="1"/>
          <p:nvPr/>
        </p:nvSpPr>
        <p:spPr>
          <a:xfrm>
            <a:off x="5359361" y="2818856"/>
            <a:ext cx="3087662" cy="328612"/>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CA" sz="1000" dirty="0">
                <a:latin typeface="inter-regular"/>
              </a:rPr>
              <a:t>Doesn't occupy memory for each thread</a:t>
            </a:r>
            <a:r>
              <a:rPr lang="en-CA" sz="1000" b="0" i="0" dirty="0">
                <a:solidFill>
                  <a:srgbClr val="000000"/>
                </a:solidFill>
                <a:effectLst/>
                <a:latin typeface="inter-regular"/>
              </a:rPr>
              <a:t>. </a:t>
            </a:r>
            <a:endParaRPr sz="1000" dirty="0">
              <a:latin typeface="Roboto"/>
              <a:ea typeface="Roboto"/>
              <a:cs typeface="Roboto"/>
              <a:sym typeface="Roboto"/>
            </a:endParaRPr>
          </a:p>
        </p:txBody>
      </p:sp>
      <p:sp>
        <p:nvSpPr>
          <p:cNvPr id="448" name="Google Shape;448;p22"/>
          <p:cNvSpPr txBox="1"/>
          <p:nvPr/>
        </p:nvSpPr>
        <p:spPr>
          <a:xfrm>
            <a:off x="5271899" y="1073463"/>
            <a:ext cx="2981555" cy="146491"/>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CA" sz="1000" dirty="0">
                <a:latin typeface="inter-regular"/>
              </a:rPr>
              <a:t>F</a:t>
            </a:r>
            <a:r>
              <a:rPr lang="en-CA" sz="1000" b="0" i="0" dirty="0">
                <a:solidFill>
                  <a:srgbClr val="000000"/>
                </a:solidFill>
                <a:effectLst/>
                <a:latin typeface="inter-regular"/>
              </a:rPr>
              <a:t>ollows the object-oriented paradigm </a:t>
            </a:r>
            <a:endParaRPr sz="1000" dirty="0">
              <a:latin typeface="Roboto"/>
              <a:ea typeface="Roboto"/>
              <a:cs typeface="Roboto"/>
              <a:sym typeface="Roboto"/>
            </a:endParaRPr>
          </a:p>
        </p:txBody>
      </p:sp>
      <p:sp>
        <p:nvSpPr>
          <p:cNvPr id="449" name="Google Shape;449;p22"/>
          <p:cNvSpPr txBox="1"/>
          <p:nvPr/>
        </p:nvSpPr>
        <p:spPr>
          <a:xfrm>
            <a:off x="5359181" y="2360887"/>
            <a:ext cx="2082514" cy="260922"/>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CA" sz="1000" dirty="0">
                <a:latin typeface="inter-regular"/>
              </a:rPr>
              <a:t>Strong memory management</a:t>
            </a:r>
            <a:endParaRPr sz="1000" dirty="0">
              <a:latin typeface="inter-regular"/>
              <a:sym typeface="Roboto"/>
            </a:endParaRPr>
          </a:p>
        </p:txBody>
      </p:sp>
      <p:sp>
        <p:nvSpPr>
          <p:cNvPr id="450" name="Google Shape;450;p22"/>
          <p:cNvSpPr txBox="1"/>
          <p:nvPr/>
        </p:nvSpPr>
        <p:spPr>
          <a:xfrm>
            <a:off x="5271899" y="1997233"/>
            <a:ext cx="1973099" cy="44027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000" dirty="0">
              <a:latin typeface="Roboto"/>
              <a:ea typeface="Roboto"/>
              <a:cs typeface="Roboto"/>
              <a:sym typeface="Roboto"/>
            </a:endParaRPr>
          </a:p>
        </p:txBody>
      </p:sp>
      <p:grpSp>
        <p:nvGrpSpPr>
          <p:cNvPr id="452" name="Google Shape;452;p22"/>
          <p:cNvGrpSpPr/>
          <p:nvPr/>
        </p:nvGrpSpPr>
        <p:grpSpPr>
          <a:xfrm>
            <a:off x="1125863" y="2769037"/>
            <a:ext cx="434556" cy="432894"/>
            <a:chOff x="898875" y="4399275"/>
            <a:chExt cx="483700" cy="481850"/>
          </a:xfrm>
        </p:grpSpPr>
        <p:sp>
          <p:nvSpPr>
            <p:cNvPr id="453" name="Google Shape;453;p2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 name="Google Shape;454;p22"/>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 name="Google Shape;455;p2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 name="Google Shape;456;p2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 name="Google Shape;457;p2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 name="Google Shape;458;p2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 name="Google Shape;459;p2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 name="Google Shape;460;p2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1" name="Google Shape;461;p22"/>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Features of Java</a:t>
            </a:r>
            <a:endParaRPr dirty="0"/>
          </a:p>
        </p:txBody>
      </p:sp>
      <p:sp>
        <p:nvSpPr>
          <p:cNvPr id="14" name="Google Shape;438;p22">
            <a:extLst>
              <a:ext uri="{FF2B5EF4-FFF2-40B4-BE49-F238E27FC236}">
                <a16:creationId xmlns:a16="http://schemas.microsoft.com/office/drawing/2014/main" id="{A077152A-22C6-AA56-C94E-7C19FC0B2789}"/>
              </a:ext>
            </a:extLst>
          </p:cNvPr>
          <p:cNvSpPr/>
          <p:nvPr/>
        </p:nvSpPr>
        <p:spPr>
          <a:xfrm>
            <a:off x="3526033" y="2861824"/>
            <a:ext cx="1341491" cy="318734"/>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dirty="0" err="1">
                <a:solidFill>
                  <a:srgbClr val="FFFFFF"/>
                </a:solidFill>
                <a:latin typeface="Fira Sans Extra Condensed Medium"/>
                <a:ea typeface="Fira Sans Extra Condensed Medium"/>
                <a:cs typeface="Fira Sans Extra Condensed Medium"/>
                <a:sym typeface="Fira Sans Extra Condensed Medium"/>
              </a:rPr>
              <a:t>MultiThreaded</a:t>
            </a:r>
            <a:endParaRPr sz="11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5" name="Google Shape;441;p22">
            <a:extLst>
              <a:ext uri="{FF2B5EF4-FFF2-40B4-BE49-F238E27FC236}">
                <a16:creationId xmlns:a16="http://schemas.microsoft.com/office/drawing/2014/main" id="{5CAEADA5-4C22-7407-1CF8-3DF8C89AEF3A}"/>
              </a:ext>
            </a:extLst>
          </p:cNvPr>
          <p:cNvSpPr/>
          <p:nvPr/>
        </p:nvSpPr>
        <p:spPr>
          <a:xfrm>
            <a:off x="3518081" y="3393278"/>
            <a:ext cx="1661811" cy="318734"/>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rgbClr val="FFFFFF"/>
                </a:solidFill>
                <a:latin typeface="Fira Sans Extra Condensed Medium"/>
                <a:ea typeface="Fira Sans Extra Condensed Medium"/>
                <a:cs typeface="Fira Sans Extra Condensed Medium"/>
                <a:sym typeface="Fira Sans Extra Condensed Medium"/>
              </a:rPr>
              <a:t>Distributed</a:t>
            </a:r>
            <a:endParaRPr sz="110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16" name="Google Shape;442;p22">
            <a:extLst>
              <a:ext uri="{FF2B5EF4-FFF2-40B4-BE49-F238E27FC236}">
                <a16:creationId xmlns:a16="http://schemas.microsoft.com/office/drawing/2014/main" id="{5B2C23C7-CF90-986C-BEA7-9BB54C150743}"/>
              </a:ext>
            </a:extLst>
          </p:cNvPr>
          <p:cNvCxnSpPr>
            <a:cxnSpLocks/>
          </p:cNvCxnSpPr>
          <p:nvPr/>
        </p:nvCxnSpPr>
        <p:spPr>
          <a:xfrm flipH="1" flipV="1">
            <a:off x="2445365" y="3466769"/>
            <a:ext cx="1056814" cy="85876"/>
          </a:xfrm>
          <a:prstGeom prst="straightConnector1">
            <a:avLst/>
          </a:prstGeom>
          <a:noFill/>
          <a:ln w="9525" cap="flat" cmpd="sng">
            <a:solidFill>
              <a:srgbClr val="000000"/>
            </a:solidFill>
            <a:prstDash val="solid"/>
            <a:round/>
            <a:headEnd type="none" w="med" len="med"/>
            <a:tailEnd type="none" w="med" len="med"/>
          </a:ln>
        </p:spPr>
      </p:cxnSp>
      <p:cxnSp>
        <p:nvCxnSpPr>
          <p:cNvPr id="18" name="Google Shape;442;p22">
            <a:extLst>
              <a:ext uri="{FF2B5EF4-FFF2-40B4-BE49-F238E27FC236}">
                <a16:creationId xmlns:a16="http://schemas.microsoft.com/office/drawing/2014/main" id="{1309DC06-AD82-B6B1-494F-9661E3FD4452}"/>
              </a:ext>
            </a:extLst>
          </p:cNvPr>
          <p:cNvCxnSpPr>
            <a:cxnSpLocks/>
            <a:stCxn id="27" idx="1"/>
          </p:cNvCxnSpPr>
          <p:nvPr/>
        </p:nvCxnSpPr>
        <p:spPr>
          <a:xfrm flipH="1" flipV="1">
            <a:off x="2299235" y="3688159"/>
            <a:ext cx="1218846" cy="306940"/>
          </a:xfrm>
          <a:prstGeom prst="straightConnector1">
            <a:avLst/>
          </a:prstGeom>
          <a:noFill/>
          <a:ln w="9525" cap="flat" cmpd="sng">
            <a:solidFill>
              <a:srgbClr val="000000"/>
            </a:solidFill>
            <a:prstDash val="solid"/>
            <a:round/>
            <a:headEnd type="none" w="med" len="med"/>
            <a:tailEnd type="none" w="med" len="med"/>
          </a:ln>
        </p:spPr>
      </p:cxnSp>
      <p:sp>
        <p:nvSpPr>
          <p:cNvPr id="22" name="Google Shape;435;p22">
            <a:extLst>
              <a:ext uri="{FF2B5EF4-FFF2-40B4-BE49-F238E27FC236}">
                <a16:creationId xmlns:a16="http://schemas.microsoft.com/office/drawing/2014/main" id="{8130605F-161D-4A0A-BDFC-541BC2ABFC63}"/>
              </a:ext>
            </a:extLst>
          </p:cNvPr>
          <p:cNvSpPr/>
          <p:nvPr/>
        </p:nvSpPr>
        <p:spPr>
          <a:xfrm>
            <a:off x="3490450" y="4259024"/>
            <a:ext cx="1634907" cy="318734"/>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dirty="0">
                <a:solidFill>
                  <a:srgbClr val="FFFFFF"/>
                </a:solidFill>
                <a:latin typeface="Fira Sans Extra Condensed Medium"/>
                <a:ea typeface="Fira Sans Extra Condensed Medium"/>
                <a:cs typeface="Fira Sans Extra Condensed Medium"/>
                <a:sym typeface="Fira Sans Extra Condensed Medium"/>
              </a:rPr>
              <a:t>Dynamic</a:t>
            </a:r>
            <a:endParaRPr sz="11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7" name="Google Shape;435;p22">
            <a:extLst>
              <a:ext uri="{FF2B5EF4-FFF2-40B4-BE49-F238E27FC236}">
                <a16:creationId xmlns:a16="http://schemas.microsoft.com/office/drawing/2014/main" id="{9F1142AE-597E-83D7-3025-7B8AA8E24CF6}"/>
              </a:ext>
            </a:extLst>
          </p:cNvPr>
          <p:cNvSpPr/>
          <p:nvPr/>
        </p:nvSpPr>
        <p:spPr>
          <a:xfrm>
            <a:off x="3518081" y="3835732"/>
            <a:ext cx="1634907" cy="318734"/>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dirty="0">
                <a:solidFill>
                  <a:srgbClr val="FFFFFF"/>
                </a:solidFill>
                <a:latin typeface="Fira Sans Extra Condensed Medium"/>
                <a:ea typeface="Fira Sans Extra Condensed Medium"/>
                <a:cs typeface="Fira Sans Extra Condensed Medium"/>
                <a:sym typeface="Fira Sans Extra Condensed Medium"/>
              </a:rPr>
              <a:t>Interpreted</a:t>
            </a:r>
            <a:endParaRPr sz="110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28" name="Google Shape;439;p22">
            <a:extLst>
              <a:ext uri="{FF2B5EF4-FFF2-40B4-BE49-F238E27FC236}">
                <a16:creationId xmlns:a16="http://schemas.microsoft.com/office/drawing/2014/main" id="{0C214D8E-6460-F5E2-9062-C866D35334D7}"/>
              </a:ext>
            </a:extLst>
          </p:cNvPr>
          <p:cNvCxnSpPr>
            <a:cxnSpLocks/>
            <a:stCxn id="14" idx="1"/>
          </p:cNvCxnSpPr>
          <p:nvPr/>
        </p:nvCxnSpPr>
        <p:spPr>
          <a:xfrm flipH="1">
            <a:off x="2482851" y="3021191"/>
            <a:ext cx="1043182" cy="161130"/>
          </a:xfrm>
          <a:prstGeom prst="straightConnector1">
            <a:avLst/>
          </a:prstGeom>
          <a:noFill/>
          <a:ln w="9525" cap="flat" cmpd="sng">
            <a:solidFill>
              <a:srgbClr val="000000"/>
            </a:solidFill>
            <a:prstDash val="solid"/>
            <a:round/>
            <a:headEnd type="none" w="med" len="med"/>
            <a:tailEnd type="none" w="med" len="med"/>
          </a:ln>
        </p:spPr>
      </p:cxnSp>
      <p:cxnSp>
        <p:nvCxnSpPr>
          <p:cNvPr id="32" name="Google Shape;442;p22">
            <a:extLst>
              <a:ext uri="{FF2B5EF4-FFF2-40B4-BE49-F238E27FC236}">
                <a16:creationId xmlns:a16="http://schemas.microsoft.com/office/drawing/2014/main" id="{AB053CD6-A5B0-6EA4-62E8-A78D05105F8D}"/>
              </a:ext>
            </a:extLst>
          </p:cNvPr>
          <p:cNvCxnSpPr>
            <a:cxnSpLocks/>
            <a:stCxn id="22" idx="1"/>
          </p:cNvCxnSpPr>
          <p:nvPr/>
        </p:nvCxnSpPr>
        <p:spPr>
          <a:xfrm flipH="1" flipV="1">
            <a:off x="2138243" y="3823674"/>
            <a:ext cx="1352207" cy="594717"/>
          </a:xfrm>
          <a:prstGeom prst="straightConnector1">
            <a:avLst/>
          </a:prstGeom>
          <a:noFill/>
          <a:ln w="9525" cap="flat" cmpd="sng">
            <a:solidFill>
              <a:srgbClr val="000000"/>
            </a:solidFill>
            <a:prstDash val="solid"/>
            <a:round/>
            <a:headEnd type="none" w="med" len="med"/>
            <a:tailEnd type="none" w="med" len="med"/>
          </a:ln>
        </p:spPr>
      </p:cxnSp>
      <p:sp>
        <p:nvSpPr>
          <p:cNvPr id="39" name="Google Shape;448;p22">
            <a:extLst>
              <a:ext uri="{FF2B5EF4-FFF2-40B4-BE49-F238E27FC236}">
                <a16:creationId xmlns:a16="http://schemas.microsoft.com/office/drawing/2014/main" id="{09454725-7C24-ECE2-4590-0B1518B5F613}"/>
              </a:ext>
            </a:extLst>
          </p:cNvPr>
          <p:cNvSpPr txBox="1"/>
          <p:nvPr/>
        </p:nvSpPr>
        <p:spPr>
          <a:xfrm>
            <a:off x="5312982" y="1528014"/>
            <a:ext cx="2981555" cy="146491"/>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CA" sz="1000" dirty="0">
                <a:latin typeface="inter-regular"/>
              </a:rPr>
              <a:t>E</a:t>
            </a:r>
            <a:r>
              <a:rPr lang="en-CA" sz="1000" b="0" i="0" dirty="0">
                <a:solidFill>
                  <a:srgbClr val="000000"/>
                </a:solidFill>
                <a:effectLst/>
                <a:latin typeface="inter-regular"/>
              </a:rPr>
              <a:t>xecute the Java program on every machine.</a:t>
            </a:r>
            <a:endParaRPr sz="1000" dirty="0">
              <a:latin typeface="Roboto"/>
              <a:ea typeface="Roboto"/>
              <a:cs typeface="Roboto"/>
              <a:sym typeface="Roboto"/>
            </a:endParaRPr>
          </a:p>
        </p:txBody>
      </p:sp>
      <p:sp>
        <p:nvSpPr>
          <p:cNvPr id="40" name="Google Shape;448;p22">
            <a:extLst>
              <a:ext uri="{FF2B5EF4-FFF2-40B4-BE49-F238E27FC236}">
                <a16:creationId xmlns:a16="http://schemas.microsoft.com/office/drawing/2014/main" id="{2E183430-3E36-5A7E-E676-699E55F4A463}"/>
              </a:ext>
            </a:extLst>
          </p:cNvPr>
          <p:cNvSpPr txBox="1"/>
          <p:nvPr/>
        </p:nvSpPr>
        <p:spPr>
          <a:xfrm>
            <a:off x="5346113" y="1926904"/>
            <a:ext cx="3087662" cy="146491"/>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CA" sz="1000" dirty="0">
                <a:latin typeface="inter-regular"/>
              </a:rPr>
              <a:t>Comes with Java platform where java can execute</a:t>
            </a:r>
            <a:endParaRPr sz="1000" dirty="0">
              <a:latin typeface="Roboto"/>
              <a:ea typeface="Roboto"/>
              <a:cs typeface="Roboto"/>
              <a:sym typeface="Roboto"/>
            </a:endParaRPr>
          </a:p>
        </p:txBody>
      </p:sp>
      <p:sp>
        <p:nvSpPr>
          <p:cNvPr id="41" name="Google Shape;447;p22">
            <a:extLst>
              <a:ext uri="{FF2B5EF4-FFF2-40B4-BE49-F238E27FC236}">
                <a16:creationId xmlns:a16="http://schemas.microsoft.com/office/drawing/2014/main" id="{C4E3A9C5-FC0F-D546-F774-56387D12BD60}"/>
              </a:ext>
            </a:extLst>
          </p:cNvPr>
          <p:cNvSpPr txBox="1"/>
          <p:nvPr/>
        </p:nvSpPr>
        <p:spPr>
          <a:xfrm>
            <a:off x="5368640" y="3305209"/>
            <a:ext cx="3087662" cy="328612"/>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CA" sz="1000" dirty="0">
                <a:latin typeface="inter-regular"/>
              </a:rPr>
              <a:t>A</a:t>
            </a:r>
            <a:r>
              <a:rPr lang="en-CA" sz="1000" b="0" i="0" dirty="0">
                <a:solidFill>
                  <a:srgbClr val="000000"/>
                </a:solidFill>
                <a:effectLst/>
                <a:latin typeface="inter-regular"/>
              </a:rPr>
              <a:t>ccess files by calling the methods from any machine on the internet.</a:t>
            </a:r>
            <a:endParaRPr sz="1000" dirty="0">
              <a:latin typeface="Roboto"/>
              <a:ea typeface="Roboto"/>
              <a:cs typeface="Roboto"/>
              <a:sym typeface="Roboto"/>
            </a:endParaRPr>
          </a:p>
        </p:txBody>
      </p:sp>
      <p:sp>
        <p:nvSpPr>
          <p:cNvPr id="42" name="Google Shape;447;p22">
            <a:extLst>
              <a:ext uri="{FF2B5EF4-FFF2-40B4-BE49-F238E27FC236}">
                <a16:creationId xmlns:a16="http://schemas.microsoft.com/office/drawing/2014/main" id="{8CB86580-274E-D726-7341-380042FAF2EA}"/>
              </a:ext>
            </a:extLst>
          </p:cNvPr>
          <p:cNvSpPr txBox="1"/>
          <p:nvPr/>
        </p:nvSpPr>
        <p:spPr>
          <a:xfrm>
            <a:off x="5393820" y="3831319"/>
            <a:ext cx="3296549" cy="328612"/>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CA" sz="1000" b="0" i="0" dirty="0">
                <a:solidFill>
                  <a:srgbClr val="000000"/>
                </a:solidFill>
                <a:effectLst/>
                <a:latin typeface="inter-regular"/>
              </a:rPr>
              <a:t>Just-in-time (JIT) interpreter along with the compiler</a:t>
            </a:r>
            <a:endParaRPr sz="1000" dirty="0">
              <a:latin typeface="Roboto"/>
              <a:ea typeface="Roboto"/>
              <a:cs typeface="Roboto"/>
              <a:sym typeface="Roboto"/>
            </a:endParaRPr>
          </a:p>
        </p:txBody>
      </p:sp>
      <p:sp>
        <p:nvSpPr>
          <p:cNvPr id="43" name="Google Shape;447;p22">
            <a:extLst>
              <a:ext uri="{FF2B5EF4-FFF2-40B4-BE49-F238E27FC236}">
                <a16:creationId xmlns:a16="http://schemas.microsoft.com/office/drawing/2014/main" id="{DDE9830B-1E47-3C0F-F095-2BD3DC5B4D47}"/>
              </a:ext>
            </a:extLst>
          </p:cNvPr>
          <p:cNvSpPr txBox="1"/>
          <p:nvPr/>
        </p:nvSpPr>
        <p:spPr>
          <a:xfrm>
            <a:off x="5379244" y="4198403"/>
            <a:ext cx="3296549" cy="328612"/>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CA" sz="1000" dirty="0">
                <a:latin typeface="inter-regular"/>
              </a:rPr>
              <a:t>S</a:t>
            </a:r>
            <a:r>
              <a:rPr lang="en-CA" sz="1000" b="0" i="0" dirty="0">
                <a:solidFill>
                  <a:srgbClr val="000000"/>
                </a:solidFill>
                <a:effectLst/>
                <a:latin typeface="inter-regular"/>
              </a:rPr>
              <a:t>upports dynamic loading of classes.</a:t>
            </a:r>
            <a:endParaRPr sz="1000" dirty="0">
              <a:latin typeface="Roboto"/>
              <a:ea typeface="Roboto"/>
              <a:cs typeface="Roboto"/>
              <a:sym typeface="Roboto"/>
            </a:endParaRPr>
          </a:p>
        </p:txBody>
      </p:sp>
      <p:sp>
        <p:nvSpPr>
          <p:cNvPr id="44" name="TextBox 43">
            <a:extLst>
              <a:ext uri="{FF2B5EF4-FFF2-40B4-BE49-F238E27FC236}">
                <a16:creationId xmlns:a16="http://schemas.microsoft.com/office/drawing/2014/main" id="{88021DC9-C061-E489-195D-F7B63C57BDF6}"/>
              </a:ext>
            </a:extLst>
          </p:cNvPr>
          <p:cNvSpPr txBox="1"/>
          <p:nvPr/>
        </p:nvSpPr>
        <p:spPr>
          <a:xfrm>
            <a:off x="5454595" y="4699221"/>
            <a:ext cx="2045753" cy="246221"/>
          </a:xfrm>
          <a:prstGeom prst="rect">
            <a:avLst/>
          </a:prstGeom>
          <a:noFill/>
        </p:spPr>
        <p:txBody>
          <a:bodyPr wrap="none" rtlCol="0">
            <a:spAutoFit/>
          </a:bodyPr>
          <a:lstStyle/>
          <a:p>
            <a:r>
              <a:rPr lang="en-CA" sz="1000" dirty="0">
                <a:latin typeface="inter-regular"/>
              </a:rPr>
              <a:t>N</a:t>
            </a:r>
            <a:r>
              <a:rPr lang="en-CA" sz="1000" b="0" i="0" dirty="0">
                <a:solidFill>
                  <a:srgbClr val="000000"/>
                </a:solidFill>
                <a:effectLst/>
                <a:latin typeface="inter-regular"/>
              </a:rPr>
              <a:t>ot dependent on the architecture.</a:t>
            </a:r>
            <a:endParaRPr lang="en-US" sz="1000" dirty="0"/>
          </a:p>
        </p:txBody>
      </p:sp>
    </p:spTree>
    <p:extLst>
      <p:ext uri="{BB962C8B-B14F-4D97-AF65-F5344CB8AC3E}">
        <p14:creationId xmlns:p14="http://schemas.microsoft.com/office/powerpoint/2010/main" val="4280840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8264" y="669264"/>
            <a:ext cx="6049736" cy="1477328"/>
          </a:xfrm>
          <a:prstGeom prst="rect">
            <a:avLst/>
          </a:prstGeom>
        </p:spPr>
        <p:txBody>
          <a:bodyPr wrap="square">
            <a:spAutoFit/>
          </a:bodyPr>
          <a:lstStyle/>
          <a:p>
            <a:r>
              <a:rPr lang="en-IN" sz="1800" dirty="0">
                <a:solidFill>
                  <a:schemeClr val="bg1"/>
                </a:solidFill>
                <a:latin typeface="urw-din"/>
              </a:rPr>
              <a:t>A Wrapper class is a class whose object wraps or contains primitive data types. When we create an object to a wrapper class, it contains a field and in this field, we can store primitive data types. In other words, we can wrap a primitive value into a wrapper class object</a:t>
            </a:r>
            <a:endParaRPr lang="en-IN" sz="1800" dirty="0">
              <a:solidFill>
                <a:schemeClr val="bg1"/>
              </a:solidFill>
            </a:endParaRPr>
          </a:p>
        </p:txBody>
      </p:sp>
      <p:pic>
        <p:nvPicPr>
          <p:cNvPr id="3" name="Picture 2"/>
          <p:cNvPicPr>
            <a:picLocks noChangeAspect="1"/>
          </p:cNvPicPr>
          <p:nvPr/>
        </p:nvPicPr>
        <p:blipFill>
          <a:blip r:embed="rId3"/>
          <a:stretch>
            <a:fillRect/>
          </a:stretch>
        </p:blipFill>
        <p:spPr>
          <a:xfrm>
            <a:off x="1378948" y="2168769"/>
            <a:ext cx="6151642" cy="2877807"/>
          </a:xfrm>
          <a:prstGeom prst="rect">
            <a:avLst/>
          </a:prstGeom>
        </p:spPr>
      </p:pic>
      <p:sp>
        <p:nvSpPr>
          <p:cNvPr id="4" name="TextBox 3"/>
          <p:cNvSpPr txBox="1"/>
          <p:nvPr/>
        </p:nvSpPr>
        <p:spPr>
          <a:xfrm>
            <a:off x="1020536" y="155332"/>
            <a:ext cx="2701381" cy="523220"/>
          </a:xfrm>
          <a:prstGeom prst="rect">
            <a:avLst/>
          </a:prstGeom>
          <a:noFill/>
        </p:spPr>
        <p:txBody>
          <a:bodyPr wrap="none" rtlCol="0">
            <a:spAutoFit/>
          </a:bodyPr>
          <a:lstStyle/>
          <a:p>
            <a:r>
              <a:rPr lang="en-IN" sz="2800" b="1" dirty="0"/>
              <a:t>Wrapper Class</a:t>
            </a:r>
          </a:p>
        </p:txBody>
      </p:sp>
    </p:spTree>
    <p:extLst>
      <p:ext uri="{BB962C8B-B14F-4D97-AF65-F5344CB8AC3E}">
        <p14:creationId xmlns:p14="http://schemas.microsoft.com/office/powerpoint/2010/main" val="1898423754"/>
      </p:ext>
    </p:extLst>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0142-F3B1-AFCF-C42D-B52D3A890735}"/>
              </a:ext>
            </a:extLst>
          </p:cNvPr>
          <p:cNvSpPr>
            <a:spLocks noGrp="1"/>
          </p:cNvSpPr>
          <p:nvPr>
            <p:ph type="title"/>
          </p:nvPr>
        </p:nvSpPr>
        <p:spPr/>
        <p:txBody>
          <a:bodyPr/>
          <a:lstStyle/>
          <a:p>
            <a:r>
              <a:rPr lang="en-US" dirty="0"/>
              <a:t>Wrapper Classes</a:t>
            </a:r>
          </a:p>
        </p:txBody>
      </p:sp>
      <p:sp>
        <p:nvSpPr>
          <p:cNvPr id="3" name="Text Placeholder 2">
            <a:extLst>
              <a:ext uri="{FF2B5EF4-FFF2-40B4-BE49-F238E27FC236}">
                <a16:creationId xmlns:a16="http://schemas.microsoft.com/office/drawing/2014/main" id="{2C9E73AD-A6C5-52F2-374F-C9E32C76381E}"/>
              </a:ext>
            </a:extLst>
          </p:cNvPr>
          <p:cNvSpPr>
            <a:spLocks noGrp="1"/>
          </p:cNvSpPr>
          <p:nvPr>
            <p:ph type="body" idx="1"/>
          </p:nvPr>
        </p:nvSpPr>
        <p:spPr/>
        <p:txBody>
          <a:bodyPr/>
          <a:lstStyle/>
          <a:p>
            <a:r>
              <a:rPr lang="en-CA" b="0" i="0" dirty="0">
                <a:solidFill>
                  <a:srgbClr val="273239"/>
                </a:solidFill>
                <a:effectLst/>
                <a:latin typeface="urw-din"/>
              </a:rPr>
              <a:t>A Wrapper class is a class whose object wraps or contains primitive data types.</a:t>
            </a:r>
          </a:p>
          <a:p>
            <a:r>
              <a:rPr lang="en-CA" b="0" i="0" dirty="0">
                <a:solidFill>
                  <a:srgbClr val="273239"/>
                </a:solidFill>
                <a:effectLst/>
                <a:latin typeface="urw-din"/>
              </a:rPr>
              <a:t>When we create an object to a wrapper class, it contains a field and in this field, we can store primitive data types. </a:t>
            </a:r>
          </a:p>
          <a:p>
            <a:pPr marL="114300" indent="0">
              <a:buNone/>
            </a:pPr>
            <a:r>
              <a:rPr lang="en-CA" dirty="0">
                <a:solidFill>
                  <a:srgbClr val="273239"/>
                </a:solidFill>
                <a:latin typeface="urw-din"/>
              </a:rPr>
              <a:t>Why?</a:t>
            </a:r>
          </a:p>
          <a:p>
            <a:pPr algn="l" fontAlgn="base">
              <a:buFont typeface="+mj-lt"/>
              <a:buAutoNum type="arabicPeriod"/>
            </a:pPr>
            <a:r>
              <a:rPr lang="en-CA" sz="1400" b="0" i="0" dirty="0">
                <a:solidFill>
                  <a:srgbClr val="273239"/>
                </a:solidFill>
                <a:effectLst/>
                <a:latin typeface="urw-din"/>
              </a:rPr>
              <a:t>They convert primitive data types into objects. Objects are needed if we wish to modify the arguments passed into a method (because primitive types are passed by value).</a:t>
            </a:r>
          </a:p>
          <a:p>
            <a:pPr algn="l" fontAlgn="base">
              <a:buFont typeface="+mj-lt"/>
              <a:buAutoNum type="arabicPeriod"/>
            </a:pPr>
            <a:r>
              <a:rPr lang="en-CA" sz="1400" b="0" i="0" dirty="0">
                <a:solidFill>
                  <a:srgbClr val="273239"/>
                </a:solidFill>
                <a:effectLst/>
                <a:latin typeface="urw-din"/>
              </a:rPr>
              <a:t>The classes in </a:t>
            </a:r>
            <a:r>
              <a:rPr lang="en-CA" sz="1400" b="0" i="0" dirty="0" err="1">
                <a:solidFill>
                  <a:srgbClr val="273239"/>
                </a:solidFill>
                <a:effectLst/>
                <a:latin typeface="urw-din"/>
              </a:rPr>
              <a:t>java.util</a:t>
            </a:r>
            <a:r>
              <a:rPr lang="en-CA" sz="1400" b="0" i="0" dirty="0">
                <a:solidFill>
                  <a:srgbClr val="273239"/>
                </a:solidFill>
                <a:effectLst/>
                <a:latin typeface="urw-din"/>
              </a:rPr>
              <a:t> package handles only objects and hence wrapper classes help in this case also.</a:t>
            </a:r>
          </a:p>
          <a:p>
            <a:pPr algn="l" fontAlgn="base">
              <a:buFont typeface="+mj-lt"/>
              <a:buAutoNum type="arabicPeriod"/>
            </a:pPr>
            <a:r>
              <a:rPr lang="en-CA" sz="1400" b="0" i="0" dirty="0">
                <a:solidFill>
                  <a:srgbClr val="273239"/>
                </a:solidFill>
                <a:effectLst/>
                <a:latin typeface="urw-din"/>
              </a:rPr>
              <a:t>Data structures in the Collection framework, such as </a:t>
            </a:r>
            <a:r>
              <a:rPr lang="en-CA" sz="1400" b="0" i="0" u="sng" dirty="0">
                <a:solidFill>
                  <a:srgbClr val="273239"/>
                </a:solidFill>
                <a:effectLst/>
                <a:latin typeface="urw-din"/>
                <a:hlinkClick r:id="rId2"/>
              </a:rPr>
              <a:t>ArrayList</a:t>
            </a:r>
            <a:r>
              <a:rPr lang="en-CA" sz="1400" b="0" i="0" dirty="0">
                <a:solidFill>
                  <a:srgbClr val="273239"/>
                </a:solidFill>
                <a:effectLst/>
                <a:latin typeface="urw-din"/>
              </a:rPr>
              <a:t> and </a:t>
            </a:r>
            <a:r>
              <a:rPr lang="en-CA" sz="1400" b="0" i="0" u="sng" dirty="0">
                <a:solidFill>
                  <a:srgbClr val="273239"/>
                </a:solidFill>
                <a:effectLst/>
                <a:latin typeface="urw-din"/>
                <a:hlinkClick r:id="rId3"/>
              </a:rPr>
              <a:t>Vector</a:t>
            </a:r>
            <a:r>
              <a:rPr lang="en-CA" sz="1400" b="0" i="0" dirty="0">
                <a:solidFill>
                  <a:srgbClr val="273239"/>
                </a:solidFill>
                <a:effectLst/>
                <a:latin typeface="urw-din"/>
              </a:rPr>
              <a:t>, store only objects (reference types) and not primitive types.</a:t>
            </a:r>
          </a:p>
          <a:p>
            <a:pPr algn="l" fontAlgn="base">
              <a:buFont typeface="+mj-lt"/>
              <a:buAutoNum type="arabicPeriod"/>
            </a:pPr>
            <a:r>
              <a:rPr lang="en-CA" sz="1400" b="0" i="0" dirty="0">
                <a:solidFill>
                  <a:srgbClr val="273239"/>
                </a:solidFill>
                <a:effectLst/>
                <a:latin typeface="urw-din"/>
              </a:rPr>
              <a:t>An object is needed to support synchronization in multithreading.</a:t>
            </a:r>
          </a:p>
          <a:p>
            <a:pPr>
              <a:buFont typeface="+mj-lt"/>
              <a:buAutoNum type="arabicPeriod"/>
            </a:pPr>
            <a:endParaRPr lang="en-US" dirty="0"/>
          </a:p>
        </p:txBody>
      </p:sp>
    </p:spTree>
    <p:extLst>
      <p:ext uri="{BB962C8B-B14F-4D97-AF65-F5344CB8AC3E}">
        <p14:creationId xmlns:p14="http://schemas.microsoft.com/office/powerpoint/2010/main" val="3615691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8C51-5B68-E0CB-819F-4DDA4FAA2BB4}"/>
              </a:ext>
            </a:extLst>
          </p:cNvPr>
          <p:cNvSpPr>
            <a:spLocks noGrp="1"/>
          </p:cNvSpPr>
          <p:nvPr>
            <p:ph type="title"/>
          </p:nvPr>
        </p:nvSpPr>
        <p:spPr/>
        <p:txBody>
          <a:bodyPr/>
          <a:lstStyle/>
          <a:p>
            <a:r>
              <a:rPr lang="en-US" dirty="0" err="1"/>
              <a:t>AutoBoxing</a:t>
            </a:r>
            <a:r>
              <a:rPr lang="en-US" dirty="0"/>
              <a:t>  and Unboxing (Java 5)	</a:t>
            </a:r>
          </a:p>
        </p:txBody>
      </p:sp>
      <p:sp>
        <p:nvSpPr>
          <p:cNvPr id="3" name="Text Placeholder 2">
            <a:extLst>
              <a:ext uri="{FF2B5EF4-FFF2-40B4-BE49-F238E27FC236}">
                <a16:creationId xmlns:a16="http://schemas.microsoft.com/office/drawing/2014/main" id="{0DFC9085-C9E1-2962-F1A1-D5B8AAB6F99F}"/>
              </a:ext>
            </a:extLst>
          </p:cNvPr>
          <p:cNvSpPr>
            <a:spLocks noGrp="1"/>
          </p:cNvSpPr>
          <p:nvPr>
            <p:ph type="body" idx="1"/>
          </p:nvPr>
        </p:nvSpPr>
        <p:spPr/>
        <p:txBody>
          <a:bodyPr/>
          <a:lstStyle/>
          <a:p>
            <a:r>
              <a:rPr lang="en-CA" b="0" i="1" dirty="0">
                <a:solidFill>
                  <a:srgbClr val="000000"/>
                </a:solidFill>
                <a:effectLst/>
                <a:latin typeface="Arial" panose="020B0604020202020204" pitchFamily="34" charset="0"/>
              </a:rPr>
              <a:t>Autoboxing</a:t>
            </a:r>
            <a:r>
              <a:rPr lang="en-CA" b="0" i="0" dirty="0">
                <a:solidFill>
                  <a:srgbClr val="000000"/>
                </a:solidFill>
                <a:effectLst/>
                <a:latin typeface="Arial" panose="020B0604020202020204" pitchFamily="34" charset="0"/>
              </a:rPr>
              <a:t> is the automatic conversion that the Java compiler makes between the primitive types and their corresponding object wrapper classes.</a:t>
            </a:r>
          </a:p>
          <a:p>
            <a:pPr marL="114300" indent="0" algn="just">
              <a:buNone/>
            </a:pPr>
            <a:r>
              <a:rPr lang="en-CA" b="1" i="0" dirty="0">
                <a:solidFill>
                  <a:srgbClr val="006699"/>
                </a:solidFill>
                <a:effectLst/>
                <a:latin typeface="inter-regular"/>
              </a:rPr>
              <a:t>	int</a:t>
            </a:r>
            <a:r>
              <a:rPr lang="en-CA" b="0" i="0" dirty="0">
                <a:solidFill>
                  <a:srgbClr val="000000"/>
                </a:solidFill>
                <a:effectLst/>
                <a:latin typeface="inter-regular"/>
              </a:rPr>
              <a:t> salary=</a:t>
            </a:r>
            <a:r>
              <a:rPr lang="en-CA" b="0" i="0" dirty="0">
                <a:solidFill>
                  <a:srgbClr val="C00000"/>
                </a:solidFill>
                <a:effectLst/>
                <a:latin typeface="inter-regular"/>
              </a:rPr>
              <a:t>50</a:t>
            </a:r>
            <a:r>
              <a:rPr lang="en-CA" b="0" i="0" dirty="0">
                <a:solidFill>
                  <a:srgbClr val="000000"/>
                </a:solidFill>
                <a:effectLst/>
                <a:latin typeface="inter-regular"/>
              </a:rPr>
              <a:t>;  </a:t>
            </a:r>
          </a:p>
          <a:p>
            <a:pPr marL="114300" indent="0" algn="just">
              <a:buNone/>
            </a:pPr>
            <a:r>
              <a:rPr lang="en-CA" dirty="0">
                <a:solidFill>
                  <a:srgbClr val="000000"/>
                </a:solidFill>
                <a:latin typeface="inter-regular"/>
              </a:rPr>
              <a:t>	</a:t>
            </a:r>
            <a:r>
              <a:rPr lang="en-CA" b="0" i="0" dirty="0">
                <a:solidFill>
                  <a:srgbClr val="000000"/>
                </a:solidFill>
                <a:effectLst/>
                <a:latin typeface="inter-regular"/>
              </a:rPr>
              <a:t>Integer </a:t>
            </a:r>
            <a:r>
              <a:rPr lang="en-CA" b="0" i="0" dirty="0" err="1">
                <a:solidFill>
                  <a:srgbClr val="000000"/>
                </a:solidFill>
                <a:effectLst/>
                <a:latin typeface="inter-regular"/>
              </a:rPr>
              <a:t>salaryObject</a:t>
            </a:r>
            <a:r>
              <a:rPr lang="en-CA" b="0" i="0" dirty="0">
                <a:solidFill>
                  <a:srgbClr val="000000"/>
                </a:solidFill>
                <a:effectLst/>
                <a:latin typeface="inter-regular"/>
              </a:rPr>
              <a:t>=</a:t>
            </a:r>
            <a:r>
              <a:rPr lang="en-CA" b="1" i="0" dirty="0">
                <a:solidFill>
                  <a:srgbClr val="006699"/>
                </a:solidFill>
                <a:effectLst/>
                <a:latin typeface="inter-regular"/>
              </a:rPr>
              <a:t>new</a:t>
            </a:r>
            <a:r>
              <a:rPr lang="en-CA" b="0" i="0" dirty="0">
                <a:solidFill>
                  <a:srgbClr val="000000"/>
                </a:solidFill>
                <a:effectLst/>
                <a:latin typeface="inter-regular"/>
              </a:rPr>
              <a:t> Integer(salary);</a:t>
            </a:r>
            <a:r>
              <a:rPr lang="en-CA" b="0" i="0" dirty="0">
                <a:solidFill>
                  <a:srgbClr val="008200"/>
                </a:solidFill>
                <a:effectLst/>
                <a:latin typeface="inter-regular"/>
              </a:rPr>
              <a:t>//Boxing</a:t>
            </a:r>
            <a:r>
              <a:rPr lang="en-CA" b="0" i="0" dirty="0">
                <a:solidFill>
                  <a:srgbClr val="000000"/>
                </a:solidFill>
                <a:effectLst/>
                <a:latin typeface="inter-regular"/>
              </a:rPr>
              <a:t>  </a:t>
            </a:r>
          </a:p>
          <a:p>
            <a:pPr algn="just"/>
            <a:r>
              <a:rPr lang="en-CA" i="1" dirty="0">
                <a:solidFill>
                  <a:srgbClr val="000000"/>
                </a:solidFill>
                <a:latin typeface="inter-regular"/>
              </a:rPr>
              <a:t>Unboxing</a:t>
            </a:r>
            <a:r>
              <a:rPr lang="en-CA" dirty="0">
                <a:solidFill>
                  <a:srgbClr val="000000"/>
                </a:solidFill>
                <a:latin typeface="inter-regular"/>
              </a:rPr>
              <a:t> is </a:t>
            </a:r>
            <a:r>
              <a:rPr lang="en-CA" b="0" i="0" dirty="0">
                <a:solidFill>
                  <a:srgbClr val="333333"/>
                </a:solidFill>
                <a:effectLst/>
                <a:latin typeface="inter-regular"/>
              </a:rPr>
              <a:t> automatic conversion of wrapper class type into corresponding primitive type, </a:t>
            </a:r>
            <a:r>
              <a:rPr lang="en-CA" b="0" i="0" dirty="0" err="1">
                <a:solidFill>
                  <a:srgbClr val="333333"/>
                </a:solidFill>
                <a:effectLst/>
                <a:latin typeface="inter-regular"/>
              </a:rPr>
              <a:t>i</a:t>
            </a:r>
            <a:endParaRPr lang="en-CA" dirty="0">
              <a:solidFill>
                <a:srgbClr val="000000"/>
              </a:solidFill>
              <a:latin typeface="inter-regular"/>
            </a:endParaRPr>
          </a:p>
          <a:p>
            <a:pPr marL="114300" indent="0" algn="just">
              <a:buNone/>
            </a:pPr>
            <a:r>
              <a:rPr lang="en-CA" b="0" i="0" dirty="0">
                <a:solidFill>
                  <a:srgbClr val="000000"/>
                </a:solidFill>
                <a:effectLst/>
                <a:latin typeface="inter-regular"/>
              </a:rPr>
              <a:t>	 Integer </a:t>
            </a:r>
            <a:r>
              <a:rPr lang="en-CA" dirty="0" err="1">
                <a:solidFill>
                  <a:srgbClr val="000000"/>
                </a:solidFill>
                <a:latin typeface="inter-regular"/>
              </a:rPr>
              <a:t>salaryObject</a:t>
            </a:r>
            <a:r>
              <a:rPr lang="en-CA" b="0" i="0" dirty="0">
                <a:solidFill>
                  <a:srgbClr val="000000"/>
                </a:solidFill>
                <a:effectLst/>
                <a:latin typeface="inter-regular"/>
              </a:rPr>
              <a:t>=</a:t>
            </a:r>
            <a:r>
              <a:rPr lang="en-CA" b="1" i="0" dirty="0">
                <a:solidFill>
                  <a:srgbClr val="006699"/>
                </a:solidFill>
                <a:effectLst/>
                <a:latin typeface="inter-regular"/>
              </a:rPr>
              <a:t>new</a:t>
            </a:r>
            <a:r>
              <a:rPr lang="en-CA" b="0" i="0" dirty="0">
                <a:solidFill>
                  <a:srgbClr val="000000"/>
                </a:solidFill>
                <a:effectLst/>
                <a:latin typeface="inter-regular"/>
              </a:rPr>
              <a:t> Integer(</a:t>
            </a:r>
            <a:r>
              <a:rPr lang="en-CA" b="0" i="0" dirty="0">
                <a:solidFill>
                  <a:srgbClr val="C00000"/>
                </a:solidFill>
                <a:effectLst/>
                <a:latin typeface="inter-regular"/>
              </a:rPr>
              <a:t>50</a:t>
            </a:r>
            <a:r>
              <a:rPr lang="en-CA" b="0" i="0" dirty="0">
                <a:solidFill>
                  <a:srgbClr val="000000"/>
                </a:solidFill>
                <a:effectLst/>
                <a:latin typeface="inter-regular"/>
              </a:rPr>
              <a:t>);  </a:t>
            </a:r>
          </a:p>
          <a:p>
            <a:pPr marL="114300" indent="0" algn="just">
              <a:buNone/>
            </a:pPr>
            <a:r>
              <a:rPr lang="en-CA" dirty="0">
                <a:solidFill>
                  <a:srgbClr val="000000"/>
                </a:solidFill>
                <a:latin typeface="inter-regular"/>
              </a:rPr>
              <a:t>	</a:t>
            </a:r>
            <a:r>
              <a:rPr lang="en-CA" b="1" i="0" dirty="0">
                <a:solidFill>
                  <a:srgbClr val="006699"/>
                </a:solidFill>
                <a:effectLst/>
                <a:latin typeface="inter-regular"/>
              </a:rPr>
              <a:t>int</a:t>
            </a:r>
            <a:r>
              <a:rPr lang="en-CA" b="0" i="0" dirty="0">
                <a:solidFill>
                  <a:srgbClr val="000000"/>
                </a:solidFill>
                <a:effectLst/>
                <a:latin typeface="inter-regular"/>
              </a:rPr>
              <a:t> salary=</a:t>
            </a:r>
            <a:r>
              <a:rPr lang="en-CA" dirty="0" err="1">
                <a:solidFill>
                  <a:srgbClr val="000000"/>
                </a:solidFill>
                <a:latin typeface="inter-regular"/>
              </a:rPr>
              <a:t>salaryObject</a:t>
            </a:r>
            <a:r>
              <a:rPr lang="en-CA" b="0" i="0" dirty="0">
                <a:solidFill>
                  <a:srgbClr val="000000"/>
                </a:solidFill>
                <a:effectLst/>
                <a:latin typeface="inter-regular"/>
              </a:rPr>
              <a:t>; </a:t>
            </a:r>
            <a:r>
              <a:rPr lang="en-CA" b="0" i="0" dirty="0">
                <a:solidFill>
                  <a:srgbClr val="008200"/>
                </a:solidFill>
                <a:effectLst/>
                <a:latin typeface="inter-regular"/>
              </a:rPr>
              <a:t>//Unboxing</a:t>
            </a:r>
            <a:r>
              <a:rPr lang="en-CA" b="0" i="0" dirty="0">
                <a:solidFill>
                  <a:srgbClr val="000000"/>
                </a:solidFill>
                <a:effectLst/>
                <a:latin typeface="inter-regular"/>
              </a:rPr>
              <a:t>  </a:t>
            </a:r>
          </a:p>
          <a:p>
            <a:pPr marL="114300" indent="0" algn="just">
              <a:lnSpc>
                <a:spcPct val="100000"/>
              </a:lnSpc>
              <a:buNone/>
            </a:pPr>
            <a:r>
              <a:rPr lang="en-CA" dirty="0">
                <a:solidFill>
                  <a:srgbClr val="000000"/>
                </a:solidFill>
                <a:latin typeface="inter-regular"/>
              </a:rPr>
              <a:t>	</a:t>
            </a:r>
            <a:r>
              <a:rPr lang="en-CA" b="1" i="0" dirty="0">
                <a:solidFill>
                  <a:srgbClr val="006699"/>
                </a:solidFill>
                <a:effectLst/>
                <a:latin typeface="inter-regular"/>
              </a:rPr>
              <a:t>if</a:t>
            </a:r>
            <a:r>
              <a:rPr lang="en-CA" b="0" i="0" dirty="0">
                <a:solidFill>
                  <a:srgbClr val="000000"/>
                </a:solidFill>
                <a:effectLst/>
                <a:latin typeface="inter-regular"/>
              </a:rPr>
              <a:t>(</a:t>
            </a:r>
            <a:r>
              <a:rPr lang="en-CA" dirty="0" err="1">
                <a:solidFill>
                  <a:srgbClr val="000000"/>
                </a:solidFill>
                <a:latin typeface="inter-regular"/>
              </a:rPr>
              <a:t>salaryObject</a:t>
            </a:r>
            <a:r>
              <a:rPr lang="en-CA" b="0" i="0" dirty="0">
                <a:solidFill>
                  <a:srgbClr val="000000"/>
                </a:solidFill>
                <a:effectLst/>
                <a:latin typeface="inter-regular"/>
              </a:rPr>
              <a:t>&lt;</a:t>
            </a:r>
            <a:r>
              <a:rPr lang="en-CA" dirty="0">
                <a:solidFill>
                  <a:srgbClr val="C00000"/>
                </a:solidFill>
                <a:latin typeface="inter-regular"/>
              </a:rPr>
              <a:t>50000</a:t>
            </a:r>
            <a:r>
              <a:rPr lang="en-CA" b="0" i="0" dirty="0">
                <a:solidFill>
                  <a:srgbClr val="000000"/>
                </a:solidFill>
                <a:effectLst/>
                <a:latin typeface="inter-regular"/>
              </a:rPr>
              <a:t>){            </a:t>
            </a:r>
            <a:r>
              <a:rPr lang="en-CA" b="0" i="0" dirty="0">
                <a:solidFill>
                  <a:srgbClr val="008200"/>
                </a:solidFill>
                <a:effectLst/>
                <a:latin typeface="inter-regular"/>
              </a:rPr>
              <a:t>//unboxing internally</a:t>
            </a:r>
            <a:r>
              <a:rPr lang="en-CA" b="0" i="0" dirty="0">
                <a:solidFill>
                  <a:srgbClr val="000000"/>
                </a:solidFill>
                <a:effectLst/>
                <a:latin typeface="inter-regular"/>
              </a:rPr>
              <a:t>  </a:t>
            </a:r>
          </a:p>
          <a:p>
            <a:pPr marL="114300" indent="0" algn="just">
              <a:lnSpc>
                <a:spcPct val="100000"/>
              </a:lnSpc>
              <a:buNone/>
            </a:pPr>
            <a:r>
              <a:rPr lang="en-CA" b="0" i="0" dirty="0">
                <a:solidFill>
                  <a:srgbClr val="000000"/>
                </a:solidFill>
                <a:effectLst/>
                <a:latin typeface="inter-regular"/>
              </a:rPr>
              <a:t>        		</a:t>
            </a:r>
            <a:r>
              <a:rPr lang="en-CA" b="0" i="0" dirty="0" err="1">
                <a:solidFill>
                  <a:srgbClr val="000000"/>
                </a:solidFill>
                <a:effectLst/>
                <a:latin typeface="inter-regular"/>
              </a:rPr>
              <a:t>System.out.println</a:t>
            </a:r>
            <a:r>
              <a:rPr lang="en-CA" b="0" i="0" dirty="0">
                <a:solidFill>
                  <a:srgbClr val="000000"/>
                </a:solidFill>
                <a:effectLst/>
                <a:latin typeface="inter-regular"/>
              </a:rPr>
              <a:t>(</a:t>
            </a:r>
            <a:r>
              <a:rPr lang="en-CA" dirty="0" err="1">
                <a:solidFill>
                  <a:srgbClr val="000000"/>
                </a:solidFill>
                <a:latin typeface="inter-regular"/>
              </a:rPr>
              <a:t>salaryObject</a:t>
            </a:r>
            <a:r>
              <a:rPr lang="en-CA" b="0" i="0" dirty="0">
                <a:solidFill>
                  <a:srgbClr val="000000"/>
                </a:solidFill>
                <a:effectLst/>
                <a:latin typeface="inter-regular"/>
              </a:rPr>
              <a:t>);  </a:t>
            </a:r>
          </a:p>
          <a:p>
            <a:pPr marL="114300" indent="0" algn="just">
              <a:lnSpc>
                <a:spcPct val="100000"/>
              </a:lnSpc>
              <a:buNone/>
            </a:pPr>
            <a:r>
              <a:rPr lang="en-CA" b="0" i="0" dirty="0">
                <a:solidFill>
                  <a:srgbClr val="000000"/>
                </a:solidFill>
                <a:effectLst/>
                <a:latin typeface="inter-regular"/>
              </a:rPr>
              <a:t>       	 }  </a:t>
            </a:r>
          </a:p>
          <a:p>
            <a:pPr marL="114300" indent="0" algn="just">
              <a:buNone/>
            </a:pPr>
            <a:endParaRPr lang="en-CA" b="0" i="0" dirty="0">
              <a:solidFill>
                <a:srgbClr val="000000"/>
              </a:solidFill>
              <a:effectLst/>
              <a:latin typeface="inter-regular"/>
            </a:endParaRPr>
          </a:p>
          <a:p>
            <a:pPr marL="114300" indent="0" algn="just">
              <a:buNone/>
            </a:pPr>
            <a:endParaRPr lang="en-CA" b="0" i="0" dirty="0">
              <a:solidFill>
                <a:srgbClr val="000000"/>
              </a:solidFill>
              <a:effectLst/>
              <a:latin typeface="inter-regular"/>
            </a:endParaRPr>
          </a:p>
          <a:p>
            <a:pPr lvl="1" algn="just"/>
            <a:endParaRPr lang="en-CA" b="0" i="0" dirty="0">
              <a:solidFill>
                <a:srgbClr val="000000"/>
              </a:solidFill>
              <a:effectLst/>
              <a:latin typeface="inter-regular"/>
            </a:endParaRPr>
          </a:p>
          <a:p>
            <a:pPr marL="114300" indent="0">
              <a:buNone/>
            </a:pPr>
            <a:br>
              <a:rPr lang="en-CA" dirty="0"/>
            </a:br>
            <a:endParaRPr lang="en-US" dirty="0"/>
          </a:p>
        </p:txBody>
      </p:sp>
    </p:spTree>
    <p:extLst>
      <p:ext uri="{BB962C8B-B14F-4D97-AF65-F5344CB8AC3E}">
        <p14:creationId xmlns:p14="http://schemas.microsoft.com/office/powerpoint/2010/main" val="3298566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B0212-DD93-4C39-A940-15132C2E2C16}"/>
              </a:ext>
            </a:extLst>
          </p:cNvPr>
          <p:cNvSpPr>
            <a:spLocks noGrp="1"/>
          </p:cNvSpPr>
          <p:nvPr>
            <p:ph type="title"/>
          </p:nvPr>
        </p:nvSpPr>
        <p:spPr>
          <a:xfrm>
            <a:off x="710275" y="15950"/>
            <a:ext cx="7723500" cy="481200"/>
          </a:xfrm>
        </p:spPr>
        <p:txBody>
          <a:bodyPr/>
          <a:lstStyle/>
          <a:p>
            <a:r>
              <a:rPr lang="en-US" dirty="0"/>
              <a:t>Assignment Operator</a:t>
            </a:r>
          </a:p>
        </p:txBody>
      </p:sp>
      <p:pic>
        <p:nvPicPr>
          <p:cNvPr id="4" name="Picture 3">
            <a:extLst>
              <a:ext uri="{FF2B5EF4-FFF2-40B4-BE49-F238E27FC236}">
                <a16:creationId xmlns:a16="http://schemas.microsoft.com/office/drawing/2014/main" id="{16F3700A-FD62-D8E9-2F59-58ECE5DB2438}"/>
              </a:ext>
            </a:extLst>
          </p:cNvPr>
          <p:cNvPicPr>
            <a:picLocks noChangeAspect="1"/>
          </p:cNvPicPr>
          <p:nvPr/>
        </p:nvPicPr>
        <p:blipFill>
          <a:blip r:embed="rId2"/>
          <a:stretch>
            <a:fillRect/>
          </a:stretch>
        </p:blipFill>
        <p:spPr>
          <a:xfrm>
            <a:off x="393700" y="679009"/>
            <a:ext cx="7950200" cy="3977375"/>
          </a:xfrm>
          <a:prstGeom prst="rect">
            <a:avLst/>
          </a:prstGeom>
        </p:spPr>
      </p:pic>
    </p:spTree>
    <p:extLst>
      <p:ext uri="{BB962C8B-B14F-4D97-AF65-F5344CB8AC3E}">
        <p14:creationId xmlns:p14="http://schemas.microsoft.com/office/powerpoint/2010/main" val="771457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3719C-B2E8-47C2-6A0B-D33D2930025C}"/>
              </a:ext>
            </a:extLst>
          </p:cNvPr>
          <p:cNvSpPr>
            <a:spLocks noGrp="1"/>
          </p:cNvSpPr>
          <p:nvPr>
            <p:ph type="title"/>
          </p:nvPr>
        </p:nvSpPr>
        <p:spPr/>
        <p:txBody>
          <a:bodyPr/>
          <a:lstStyle/>
          <a:p>
            <a:r>
              <a:rPr lang="en-US" dirty="0"/>
              <a:t>Abstract Class</a:t>
            </a:r>
          </a:p>
        </p:txBody>
      </p:sp>
      <p:sp>
        <p:nvSpPr>
          <p:cNvPr id="3" name="Text Placeholder 2">
            <a:extLst>
              <a:ext uri="{FF2B5EF4-FFF2-40B4-BE49-F238E27FC236}">
                <a16:creationId xmlns:a16="http://schemas.microsoft.com/office/drawing/2014/main" id="{73A5BA23-7777-80E2-3874-D929A560D202}"/>
              </a:ext>
            </a:extLst>
          </p:cNvPr>
          <p:cNvSpPr>
            <a:spLocks noGrp="1"/>
          </p:cNvSpPr>
          <p:nvPr>
            <p:ph type="body" idx="1"/>
          </p:nvPr>
        </p:nvSpPr>
        <p:spPr/>
        <p:txBody>
          <a:bodyPr/>
          <a:lstStyle/>
          <a:p>
            <a:r>
              <a:rPr lang="en-CA" b="0" i="0" dirty="0">
                <a:effectLst/>
                <a:latin typeface="euclid_circular_a"/>
              </a:rPr>
              <a:t>The abstract class in </a:t>
            </a:r>
            <a:r>
              <a:rPr lang="en-CA" b="0" i="0" dirty="0">
                <a:solidFill>
                  <a:srgbClr val="00B050"/>
                </a:solidFill>
                <a:effectLst/>
                <a:latin typeface="euclid_circular_a"/>
              </a:rPr>
              <a:t>Java cannot be instantiated</a:t>
            </a:r>
            <a:r>
              <a:rPr lang="en-CA" b="0" i="0" dirty="0">
                <a:effectLst/>
                <a:latin typeface="euclid_circular_a"/>
              </a:rPr>
              <a:t>.</a:t>
            </a:r>
          </a:p>
          <a:p>
            <a:r>
              <a:rPr lang="en-CA" b="0" i="0" dirty="0">
                <a:effectLst/>
                <a:latin typeface="euclid_circular_a"/>
              </a:rPr>
              <a:t>An abstract class can have </a:t>
            </a:r>
            <a:r>
              <a:rPr lang="en-CA" b="0" i="0" dirty="0">
                <a:solidFill>
                  <a:srgbClr val="00B050"/>
                </a:solidFill>
                <a:effectLst/>
                <a:latin typeface="euclid_circular_a"/>
              </a:rPr>
              <a:t>both the regular methods </a:t>
            </a:r>
            <a:r>
              <a:rPr lang="en-CA" b="0" i="0" dirty="0">
                <a:effectLst/>
                <a:latin typeface="euclid_circular_a"/>
              </a:rPr>
              <a:t>and </a:t>
            </a:r>
            <a:r>
              <a:rPr lang="en-CA" b="0" i="0" dirty="0">
                <a:solidFill>
                  <a:srgbClr val="00B050"/>
                </a:solidFill>
                <a:effectLst/>
                <a:latin typeface="euclid_circular_a"/>
              </a:rPr>
              <a:t>abstract methods</a:t>
            </a:r>
            <a:r>
              <a:rPr lang="en-CA" b="0" i="0" dirty="0">
                <a:effectLst/>
                <a:latin typeface="euclid_circular_a"/>
              </a:rPr>
              <a:t>.</a:t>
            </a:r>
          </a:p>
          <a:p>
            <a:r>
              <a:rPr lang="en-CA" b="0" i="0" dirty="0">
                <a:solidFill>
                  <a:srgbClr val="333333"/>
                </a:solidFill>
                <a:effectLst/>
                <a:latin typeface="Helvetica Neue" panose="02000503000000020004" pitchFamily="2" charset="0"/>
              </a:rPr>
              <a:t>Abstract classes contain abstract methods (you can refer them as ideas) so that they can be implemented in sub classes according to their requirements.</a:t>
            </a:r>
          </a:p>
          <a:p>
            <a:r>
              <a:rPr lang="en-CA" b="0" i="0" dirty="0">
                <a:solidFill>
                  <a:srgbClr val="333333"/>
                </a:solidFill>
                <a:effectLst/>
                <a:latin typeface="Helvetica Neue" panose="02000503000000020004" pitchFamily="2" charset="0"/>
              </a:rPr>
              <a:t>They are also called as incomplete classes as they have some unimplemented abstract methods(ideas).</a:t>
            </a:r>
          </a:p>
          <a:p>
            <a:r>
              <a:rPr lang="en-CA" b="0" i="0" dirty="0">
                <a:solidFill>
                  <a:srgbClr val="333333"/>
                </a:solidFill>
                <a:effectLst/>
                <a:latin typeface="Helvetica Neue" panose="02000503000000020004" pitchFamily="2" charset="0"/>
              </a:rPr>
              <a:t>The methods </a:t>
            </a:r>
            <a:r>
              <a:rPr lang="en-CA" b="0" i="0" dirty="0">
                <a:solidFill>
                  <a:srgbClr val="00B050"/>
                </a:solidFill>
                <a:effectLst/>
                <a:latin typeface="Helvetica Neue" panose="02000503000000020004" pitchFamily="2" charset="0"/>
              </a:rPr>
              <a:t>which are not implemented </a:t>
            </a:r>
            <a:r>
              <a:rPr lang="en-CA" b="0" i="0" dirty="0">
                <a:solidFill>
                  <a:srgbClr val="333333"/>
                </a:solidFill>
                <a:effectLst/>
                <a:latin typeface="Helvetica Neue" panose="02000503000000020004" pitchFamily="2" charset="0"/>
              </a:rPr>
              <a:t>or which don’t have definitions must be declared with ‘abstract’ keyword and the class which contains it must be also declared as abstract.</a:t>
            </a:r>
          </a:p>
          <a:p>
            <a:endParaRPr lang="en-CA" b="0" i="0" dirty="0">
              <a:solidFill>
                <a:srgbClr val="333333"/>
              </a:solidFill>
              <a:effectLst/>
              <a:latin typeface="Helvetica Neue" panose="02000503000000020004" pitchFamily="2" charset="0"/>
            </a:endParaRPr>
          </a:p>
          <a:p>
            <a:endParaRPr lang="en-US" dirty="0"/>
          </a:p>
        </p:txBody>
      </p:sp>
    </p:spTree>
    <p:extLst>
      <p:ext uri="{BB962C8B-B14F-4D97-AF65-F5344CB8AC3E}">
        <p14:creationId xmlns:p14="http://schemas.microsoft.com/office/powerpoint/2010/main" val="3716444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F94F5-FF57-7C26-83FD-7292C2B2814E}"/>
              </a:ext>
            </a:extLst>
          </p:cNvPr>
          <p:cNvSpPr>
            <a:spLocks noGrp="1"/>
          </p:cNvSpPr>
          <p:nvPr>
            <p:ph type="title"/>
          </p:nvPr>
        </p:nvSpPr>
        <p:spPr/>
        <p:txBody>
          <a:bodyPr/>
          <a:lstStyle/>
          <a:p>
            <a:r>
              <a:rPr lang="en-US" dirty="0"/>
              <a:t>When to use Abstract Class</a:t>
            </a:r>
          </a:p>
        </p:txBody>
      </p:sp>
      <p:sp>
        <p:nvSpPr>
          <p:cNvPr id="3" name="Text Placeholder 2">
            <a:extLst>
              <a:ext uri="{FF2B5EF4-FFF2-40B4-BE49-F238E27FC236}">
                <a16:creationId xmlns:a16="http://schemas.microsoft.com/office/drawing/2014/main" id="{0AF3C667-F392-CE9B-C92D-4E41A2CDB732}"/>
              </a:ext>
            </a:extLst>
          </p:cNvPr>
          <p:cNvSpPr>
            <a:spLocks noGrp="1"/>
          </p:cNvSpPr>
          <p:nvPr>
            <p:ph type="body" idx="1"/>
          </p:nvPr>
        </p:nvSpPr>
        <p:spPr/>
        <p:txBody>
          <a:bodyPr/>
          <a:lstStyle/>
          <a:p>
            <a:r>
              <a:rPr lang="en-CA" b="0" i="0" dirty="0">
                <a:solidFill>
                  <a:srgbClr val="000000"/>
                </a:solidFill>
                <a:effectLst/>
                <a:latin typeface="Nunito" pitchFamily="2" charset="77"/>
              </a:rPr>
              <a:t>If we are using the inheritance concept since it provides a common base class implementation to derived classes.</a:t>
            </a:r>
          </a:p>
          <a:p>
            <a:r>
              <a:rPr lang="en-CA" b="0" i="0" dirty="0">
                <a:solidFill>
                  <a:srgbClr val="000000"/>
                </a:solidFill>
                <a:effectLst/>
                <a:latin typeface="Nunito" pitchFamily="2" charset="77"/>
              </a:rPr>
              <a:t> if we want to declare non-public members. </a:t>
            </a:r>
            <a:endParaRPr lang="en-US" dirty="0"/>
          </a:p>
        </p:txBody>
      </p:sp>
    </p:spTree>
    <p:extLst>
      <p:ext uri="{BB962C8B-B14F-4D97-AF65-F5344CB8AC3E}">
        <p14:creationId xmlns:p14="http://schemas.microsoft.com/office/powerpoint/2010/main" val="3402680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F914-AB47-2B95-2C1F-E85E031004DC}"/>
              </a:ext>
            </a:extLst>
          </p:cNvPr>
          <p:cNvSpPr>
            <a:spLocks noGrp="1"/>
          </p:cNvSpPr>
          <p:nvPr>
            <p:ph type="title"/>
          </p:nvPr>
        </p:nvSpPr>
        <p:spPr>
          <a:xfrm>
            <a:off x="710275" y="174041"/>
            <a:ext cx="7723500" cy="481200"/>
          </a:xfrm>
        </p:spPr>
        <p:txBody>
          <a:bodyPr/>
          <a:lstStyle/>
          <a:p>
            <a:r>
              <a:rPr lang="en-US" sz="2000" dirty="0">
                <a:solidFill>
                  <a:srgbClr val="C00000"/>
                </a:solidFill>
              </a:rPr>
              <a:t>Can we create an abstract Class with No abstract method?</a:t>
            </a:r>
          </a:p>
        </p:txBody>
      </p:sp>
      <p:sp>
        <p:nvSpPr>
          <p:cNvPr id="3" name="Text Placeholder 2">
            <a:extLst>
              <a:ext uri="{FF2B5EF4-FFF2-40B4-BE49-F238E27FC236}">
                <a16:creationId xmlns:a16="http://schemas.microsoft.com/office/drawing/2014/main" id="{B477C4D8-A805-1324-DA3C-C0EE1A2A7183}"/>
              </a:ext>
            </a:extLst>
          </p:cNvPr>
          <p:cNvSpPr>
            <a:spLocks noGrp="1"/>
          </p:cNvSpPr>
          <p:nvPr>
            <p:ph type="body" idx="1"/>
          </p:nvPr>
        </p:nvSpPr>
        <p:spPr>
          <a:xfrm>
            <a:off x="710275" y="559674"/>
            <a:ext cx="5990070" cy="1158765"/>
          </a:xfrm>
        </p:spPr>
        <p:txBody>
          <a:bodyPr/>
          <a:lstStyle/>
          <a:p>
            <a:pPr marL="114300" indent="0" algn="l" rtl="0" fontAlgn="base">
              <a:buNone/>
            </a:pPr>
            <a:r>
              <a:rPr lang="en-CA" sz="1200" b="0" i="0" dirty="0">
                <a:solidFill>
                  <a:srgbClr val="333333"/>
                </a:solidFill>
                <a:effectLst/>
                <a:latin typeface="Monaco" pitchFamily="2" charset="77"/>
              </a:rPr>
              <a:t>abstract class </a:t>
            </a:r>
            <a:r>
              <a:rPr lang="en-CA" sz="1200" b="0" i="0" dirty="0" err="1">
                <a:solidFill>
                  <a:srgbClr val="333333"/>
                </a:solidFill>
                <a:effectLst/>
                <a:latin typeface="Monaco" pitchFamily="2" charset="77"/>
              </a:rPr>
              <a:t>AbstractClass</a:t>
            </a:r>
            <a:endParaRPr lang="en-CA" sz="1200" b="0" i="0" dirty="0">
              <a:solidFill>
                <a:srgbClr val="333333"/>
              </a:solidFill>
              <a:effectLst/>
              <a:latin typeface="Monaco" pitchFamily="2" charset="77"/>
            </a:endParaRPr>
          </a:p>
          <a:p>
            <a:pPr marL="114300" indent="0" algn="l" rtl="0" fontAlgn="base">
              <a:buNone/>
            </a:pPr>
            <a:r>
              <a:rPr lang="en-CA" sz="1200" b="0" i="0" dirty="0">
                <a:solidFill>
                  <a:srgbClr val="333333"/>
                </a:solidFill>
                <a:effectLst/>
                <a:latin typeface="Monaco" pitchFamily="2" charset="77"/>
              </a:rPr>
              <a:t>{   void </a:t>
            </a:r>
            <a:r>
              <a:rPr lang="en-CA" sz="1200" b="0" i="0" dirty="0" err="1">
                <a:solidFill>
                  <a:srgbClr val="333333"/>
                </a:solidFill>
                <a:effectLst/>
                <a:latin typeface="Monaco" pitchFamily="2" charset="77"/>
              </a:rPr>
              <a:t>methodOne</a:t>
            </a:r>
            <a:r>
              <a:rPr lang="en-CA" sz="1200" b="0" i="0" dirty="0">
                <a:solidFill>
                  <a:srgbClr val="333333"/>
                </a:solidFill>
                <a:effectLst/>
                <a:latin typeface="Monaco" pitchFamily="2" charset="77"/>
              </a:rPr>
              <a:t>()</a:t>
            </a:r>
          </a:p>
          <a:p>
            <a:pPr marL="114300" indent="0" algn="l" rtl="0" fontAlgn="base">
              <a:buNone/>
            </a:pPr>
            <a:r>
              <a:rPr lang="en-CA" sz="1200" b="0" i="0" dirty="0">
                <a:solidFill>
                  <a:srgbClr val="333333"/>
                </a:solidFill>
                <a:effectLst/>
                <a:latin typeface="Monaco" pitchFamily="2" charset="77"/>
              </a:rPr>
              <a:t>    { //Concrete Method  }</a:t>
            </a:r>
          </a:p>
          <a:p>
            <a:pPr marL="114300" indent="0" algn="l" rtl="0" fontAlgn="base">
              <a:buNone/>
            </a:pPr>
            <a:r>
              <a:rPr lang="en-CA" sz="1200" b="0" i="0" dirty="0">
                <a:solidFill>
                  <a:srgbClr val="333333"/>
                </a:solidFill>
                <a:effectLst/>
                <a:latin typeface="Monaco" pitchFamily="2" charset="77"/>
              </a:rPr>
              <a:t>      //No Abstract methods but class is abstract</a:t>
            </a:r>
          </a:p>
          <a:p>
            <a:pPr marL="114300" indent="0" algn="l" rtl="0" fontAlgn="base">
              <a:buNone/>
            </a:pPr>
            <a:r>
              <a:rPr lang="en-CA" sz="1200" b="0" i="0" dirty="0">
                <a:solidFill>
                  <a:srgbClr val="333333"/>
                </a:solidFill>
                <a:effectLst/>
                <a:latin typeface="Monaco" pitchFamily="2" charset="77"/>
              </a:rPr>
              <a:t>}</a:t>
            </a:r>
          </a:p>
          <a:p>
            <a:endParaRPr lang="en-US" dirty="0"/>
          </a:p>
        </p:txBody>
      </p:sp>
      <p:sp>
        <p:nvSpPr>
          <p:cNvPr id="5" name="Title 1">
            <a:extLst>
              <a:ext uri="{FF2B5EF4-FFF2-40B4-BE49-F238E27FC236}">
                <a16:creationId xmlns:a16="http://schemas.microsoft.com/office/drawing/2014/main" id="{34C8BFCA-C35A-DCB1-0D67-68F7D5DAEF97}"/>
              </a:ext>
            </a:extLst>
          </p:cNvPr>
          <p:cNvSpPr txBox="1">
            <a:spLocks/>
          </p:cNvSpPr>
          <p:nvPr/>
        </p:nvSpPr>
        <p:spPr>
          <a:xfrm>
            <a:off x="736549" y="1895114"/>
            <a:ext cx="7723500"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2000" dirty="0">
                <a:solidFill>
                  <a:srgbClr val="C00000"/>
                </a:solidFill>
              </a:rPr>
              <a:t>If yes , can we create instance of abstract class</a:t>
            </a:r>
          </a:p>
        </p:txBody>
      </p:sp>
      <p:sp>
        <p:nvSpPr>
          <p:cNvPr id="7" name="TextBox 6">
            <a:extLst>
              <a:ext uri="{FF2B5EF4-FFF2-40B4-BE49-F238E27FC236}">
                <a16:creationId xmlns:a16="http://schemas.microsoft.com/office/drawing/2014/main" id="{77EC5291-EA88-7B12-04AB-5C38780D4793}"/>
              </a:ext>
            </a:extLst>
          </p:cNvPr>
          <p:cNvSpPr txBox="1"/>
          <p:nvPr/>
        </p:nvSpPr>
        <p:spPr>
          <a:xfrm>
            <a:off x="710275" y="2209867"/>
            <a:ext cx="6731050" cy="2862322"/>
          </a:xfrm>
          <a:prstGeom prst="rect">
            <a:avLst/>
          </a:prstGeom>
          <a:noFill/>
        </p:spPr>
        <p:txBody>
          <a:bodyPr wrap="square">
            <a:spAutoFit/>
          </a:bodyPr>
          <a:lstStyle/>
          <a:p>
            <a:pPr algn="l" rtl="0" fontAlgn="base"/>
            <a:r>
              <a:rPr lang="en-CA" sz="1000" b="0" i="0" dirty="0">
                <a:solidFill>
                  <a:srgbClr val="333333"/>
                </a:solidFill>
                <a:effectLst/>
                <a:latin typeface="Monaco" pitchFamily="2" charset="77"/>
              </a:rPr>
              <a:t>abstract class </a:t>
            </a:r>
            <a:r>
              <a:rPr lang="en-CA" sz="1000" b="0" i="0" dirty="0" err="1">
                <a:solidFill>
                  <a:srgbClr val="333333"/>
                </a:solidFill>
                <a:effectLst/>
                <a:latin typeface="Monaco" pitchFamily="2" charset="77"/>
              </a:rPr>
              <a:t>AbstractClass</a:t>
            </a:r>
            <a:endParaRPr lang="en-CA" sz="1000" b="0" i="0" dirty="0">
              <a:solidFill>
                <a:srgbClr val="333333"/>
              </a:solidFill>
              <a:effectLst/>
              <a:latin typeface="Monaco" pitchFamily="2" charset="77"/>
            </a:endParaRPr>
          </a:p>
          <a:p>
            <a:pPr algn="l" rtl="0" fontAlgn="base"/>
            <a:r>
              <a:rPr lang="en-CA" sz="1000" b="0" i="0" dirty="0">
                <a:solidFill>
                  <a:srgbClr val="333333"/>
                </a:solidFill>
                <a:effectLst/>
                <a:latin typeface="Monaco" pitchFamily="2" charset="77"/>
              </a:rPr>
              <a:t>{</a:t>
            </a:r>
          </a:p>
          <a:p>
            <a:pPr algn="l" rtl="0" fontAlgn="base"/>
            <a:r>
              <a:rPr lang="en-CA" sz="1000" b="0" i="0" dirty="0">
                <a:solidFill>
                  <a:srgbClr val="333333"/>
                </a:solidFill>
                <a:effectLst/>
                <a:latin typeface="Monaco" pitchFamily="2" charset="77"/>
              </a:rPr>
              <a:t>    void </a:t>
            </a:r>
            <a:r>
              <a:rPr lang="en-CA" sz="1000" b="0" i="0" dirty="0" err="1">
                <a:solidFill>
                  <a:srgbClr val="333333"/>
                </a:solidFill>
                <a:effectLst/>
                <a:latin typeface="Monaco" pitchFamily="2" charset="77"/>
              </a:rPr>
              <a:t>methodOne</a:t>
            </a:r>
            <a:r>
              <a:rPr lang="en-CA" sz="1000" b="0" i="0" dirty="0">
                <a:solidFill>
                  <a:srgbClr val="333333"/>
                </a:solidFill>
                <a:effectLst/>
                <a:latin typeface="Monaco" pitchFamily="2" charset="77"/>
              </a:rPr>
              <a:t>()</a:t>
            </a:r>
          </a:p>
          <a:p>
            <a:pPr algn="l" rtl="0" fontAlgn="base"/>
            <a:r>
              <a:rPr lang="en-CA" sz="1000" b="0" i="0" dirty="0">
                <a:solidFill>
                  <a:srgbClr val="333333"/>
                </a:solidFill>
                <a:effectLst/>
                <a:latin typeface="Monaco" pitchFamily="2" charset="77"/>
              </a:rPr>
              <a:t>    {//Concrete Method }</a:t>
            </a:r>
          </a:p>
          <a:p>
            <a:pPr algn="l" rtl="0" fontAlgn="base"/>
            <a:r>
              <a:rPr lang="en-CA" sz="1000" b="0" i="0" dirty="0">
                <a:solidFill>
                  <a:srgbClr val="333333"/>
                </a:solidFill>
                <a:effectLst/>
                <a:latin typeface="Monaco" pitchFamily="2" charset="77"/>
              </a:rPr>
              <a:t> </a:t>
            </a:r>
          </a:p>
          <a:p>
            <a:pPr algn="l" rtl="0" fontAlgn="base"/>
            <a:r>
              <a:rPr lang="en-CA" sz="1000" b="0" i="0" dirty="0">
                <a:solidFill>
                  <a:srgbClr val="333333"/>
                </a:solidFill>
                <a:effectLst/>
                <a:latin typeface="Monaco" pitchFamily="2" charset="77"/>
              </a:rPr>
              <a:t>    void </a:t>
            </a:r>
            <a:r>
              <a:rPr lang="en-CA" sz="1000" b="0" i="0" dirty="0" err="1">
                <a:solidFill>
                  <a:srgbClr val="333333"/>
                </a:solidFill>
                <a:effectLst/>
                <a:latin typeface="Monaco" pitchFamily="2" charset="77"/>
              </a:rPr>
              <a:t>methodTwo</a:t>
            </a:r>
            <a:r>
              <a:rPr lang="en-CA" sz="1000" b="0" i="0" dirty="0">
                <a:solidFill>
                  <a:srgbClr val="333333"/>
                </a:solidFill>
                <a:effectLst/>
                <a:latin typeface="Monaco" pitchFamily="2" charset="77"/>
              </a:rPr>
              <a:t>()</a:t>
            </a:r>
          </a:p>
          <a:p>
            <a:pPr algn="l" rtl="0" fontAlgn="base"/>
            <a:r>
              <a:rPr lang="en-CA" sz="1000" b="0" i="0" dirty="0">
                <a:solidFill>
                  <a:srgbClr val="333333"/>
                </a:solidFill>
                <a:effectLst/>
                <a:latin typeface="Monaco" pitchFamily="2" charset="77"/>
              </a:rPr>
              <a:t>    </a:t>
            </a:r>
            <a:r>
              <a:rPr lang="en-CA" sz="1000" dirty="0">
                <a:solidFill>
                  <a:srgbClr val="333333"/>
                </a:solidFill>
                <a:latin typeface="Monaco" pitchFamily="2" charset="77"/>
              </a:rPr>
              <a:t>{</a:t>
            </a:r>
            <a:r>
              <a:rPr lang="en-CA" sz="1000" b="0" i="0" dirty="0">
                <a:solidFill>
                  <a:srgbClr val="333333"/>
                </a:solidFill>
                <a:effectLst/>
                <a:latin typeface="Monaco" pitchFamily="2" charset="77"/>
              </a:rPr>
              <a:t>//Concrete Method }</a:t>
            </a:r>
          </a:p>
          <a:p>
            <a:pPr algn="l" rtl="0" fontAlgn="base"/>
            <a:r>
              <a:rPr lang="en-CA" sz="1000" b="0" i="0" dirty="0">
                <a:solidFill>
                  <a:srgbClr val="333333"/>
                </a:solidFill>
                <a:effectLst/>
                <a:latin typeface="Monaco" pitchFamily="2" charset="77"/>
              </a:rPr>
              <a:t>}</a:t>
            </a:r>
          </a:p>
          <a:p>
            <a:pPr algn="l" rtl="0" fontAlgn="base"/>
            <a:r>
              <a:rPr lang="en-CA" sz="1000" b="0" i="0" dirty="0">
                <a:solidFill>
                  <a:srgbClr val="333333"/>
                </a:solidFill>
                <a:effectLst/>
                <a:latin typeface="Monaco" pitchFamily="2" charset="77"/>
              </a:rPr>
              <a:t> </a:t>
            </a:r>
          </a:p>
          <a:p>
            <a:pPr algn="l" rtl="0" fontAlgn="base"/>
            <a:r>
              <a:rPr lang="en-CA" sz="1000" b="0" i="0" dirty="0">
                <a:solidFill>
                  <a:srgbClr val="333333"/>
                </a:solidFill>
                <a:effectLst/>
                <a:latin typeface="Monaco" pitchFamily="2" charset="77"/>
              </a:rPr>
              <a:t>public class Abstraction</a:t>
            </a:r>
          </a:p>
          <a:p>
            <a:pPr algn="l" rtl="0" fontAlgn="base"/>
            <a:r>
              <a:rPr lang="en-CA" sz="1000" b="0" i="0" dirty="0">
                <a:solidFill>
                  <a:srgbClr val="333333"/>
                </a:solidFill>
                <a:effectLst/>
                <a:latin typeface="Monaco" pitchFamily="2" charset="77"/>
              </a:rPr>
              <a:t>{</a:t>
            </a:r>
          </a:p>
          <a:p>
            <a:pPr algn="l" rtl="0" fontAlgn="base"/>
            <a:r>
              <a:rPr lang="en-CA" sz="1000" b="0" i="0" dirty="0">
                <a:solidFill>
                  <a:srgbClr val="333333"/>
                </a:solidFill>
                <a:effectLst/>
                <a:latin typeface="Monaco" pitchFamily="2" charset="77"/>
              </a:rPr>
              <a:t> </a:t>
            </a:r>
            <a:r>
              <a:rPr lang="en-CA" sz="1000" dirty="0">
                <a:solidFill>
                  <a:srgbClr val="333333"/>
                </a:solidFill>
                <a:latin typeface="Monaco" pitchFamily="2" charset="77"/>
              </a:rPr>
              <a:t>p</a:t>
            </a:r>
            <a:r>
              <a:rPr lang="en-CA" sz="1000" b="0" i="0" dirty="0">
                <a:solidFill>
                  <a:srgbClr val="333333"/>
                </a:solidFill>
                <a:effectLst/>
                <a:latin typeface="Monaco" pitchFamily="2" charset="77"/>
              </a:rPr>
              <a:t>ublic static void main(String[] </a:t>
            </a:r>
            <a:r>
              <a:rPr lang="en-CA" sz="1000" b="0" i="0" dirty="0" err="1">
                <a:solidFill>
                  <a:srgbClr val="333333"/>
                </a:solidFill>
                <a:effectLst/>
                <a:latin typeface="Monaco" pitchFamily="2" charset="77"/>
              </a:rPr>
              <a:t>args</a:t>
            </a:r>
            <a:r>
              <a:rPr lang="en-CA" sz="1000" b="0" i="0" dirty="0">
                <a:solidFill>
                  <a:srgbClr val="333333"/>
                </a:solidFill>
                <a:effectLst/>
                <a:latin typeface="Monaco" pitchFamily="2" charset="77"/>
              </a:rPr>
              <a:t>)</a:t>
            </a:r>
          </a:p>
          <a:p>
            <a:pPr algn="l" rtl="0" fontAlgn="base"/>
            <a:r>
              <a:rPr lang="en-CA" sz="1000" b="0" i="0" dirty="0">
                <a:solidFill>
                  <a:srgbClr val="333333"/>
                </a:solidFill>
                <a:effectLst/>
                <a:latin typeface="Monaco" pitchFamily="2" charset="77"/>
              </a:rPr>
              <a:t> {</a:t>
            </a:r>
          </a:p>
          <a:p>
            <a:pPr algn="l" rtl="0" fontAlgn="base"/>
            <a:r>
              <a:rPr lang="en-CA" sz="1000" b="0" i="0" dirty="0">
                <a:solidFill>
                  <a:srgbClr val="333333"/>
                </a:solidFill>
                <a:effectLst/>
                <a:latin typeface="Monaco" pitchFamily="2" charset="77"/>
              </a:rPr>
              <a:t>  </a:t>
            </a:r>
            <a:r>
              <a:rPr lang="en-CA" sz="1000" b="0" i="0" dirty="0" err="1">
                <a:solidFill>
                  <a:srgbClr val="333333"/>
                </a:solidFill>
                <a:effectLst/>
                <a:latin typeface="Monaco" pitchFamily="2" charset="77"/>
              </a:rPr>
              <a:t>AbstractClass</a:t>
            </a:r>
            <a:r>
              <a:rPr lang="en-CA" sz="1000" b="0" i="0" dirty="0">
                <a:solidFill>
                  <a:srgbClr val="333333"/>
                </a:solidFill>
                <a:effectLst/>
                <a:latin typeface="Monaco" pitchFamily="2" charset="77"/>
              </a:rPr>
              <a:t> a = new </a:t>
            </a:r>
            <a:r>
              <a:rPr lang="en-CA" sz="1000" b="0" i="0" dirty="0" err="1">
                <a:solidFill>
                  <a:srgbClr val="333333"/>
                </a:solidFill>
                <a:effectLst/>
                <a:latin typeface="Monaco" pitchFamily="2" charset="77"/>
              </a:rPr>
              <a:t>AbstractClass</a:t>
            </a:r>
            <a:r>
              <a:rPr lang="en-CA" sz="1000" b="0" i="0" dirty="0">
                <a:solidFill>
                  <a:srgbClr val="333333"/>
                </a:solidFill>
                <a:effectLst/>
                <a:latin typeface="Monaco" pitchFamily="2" charset="77"/>
              </a:rPr>
              <a:t>();  //Compile time error</a:t>
            </a:r>
          </a:p>
          <a:p>
            <a:pPr algn="l" rtl="0" fontAlgn="base"/>
            <a:r>
              <a:rPr lang="en-CA" sz="1000" b="0" i="0" dirty="0">
                <a:solidFill>
                  <a:srgbClr val="333333"/>
                </a:solidFill>
                <a:effectLst/>
                <a:latin typeface="Monaco" pitchFamily="2" charset="77"/>
              </a:rPr>
              <a:t>        //You can't create objects to </a:t>
            </a:r>
            <a:r>
              <a:rPr lang="en-CA" sz="1000" b="0" i="0" dirty="0" err="1">
                <a:solidFill>
                  <a:srgbClr val="333333"/>
                </a:solidFill>
                <a:effectLst/>
                <a:latin typeface="Monaco" pitchFamily="2" charset="77"/>
              </a:rPr>
              <a:t>AbstractClass</a:t>
            </a:r>
            <a:endParaRPr lang="en-CA" sz="1000" b="0" i="0" dirty="0">
              <a:solidFill>
                <a:srgbClr val="333333"/>
              </a:solidFill>
              <a:effectLst/>
              <a:latin typeface="Monaco" pitchFamily="2" charset="77"/>
            </a:endParaRPr>
          </a:p>
          <a:p>
            <a:pPr algn="l" rtl="0" fontAlgn="base"/>
            <a:r>
              <a:rPr lang="en-CA" sz="1000" b="0" i="0" dirty="0">
                <a:solidFill>
                  <a:srgbClr val="333333"/>
                </a:solidFill>
                <a:effectLst/>
                <a:latin typeface="Monaco" pitchFamily="2" charset="77"/>
              </a:rPr>
              <a:t>        //even though it does not contain any abstract methods.</a:t>
            </a:r>
          </a:p>
          <a:p>
            <a:pPr algn="l" rtl="0" fontAlgn="base"/>
            <a:r>
              <a:rPr lang="en-CA" sz="1000" b="0" i="0" dirty="0">
                <a:solidFill>
                  <a:srgbClr val="333333"/>
                </a:solidFill>
                <a:effectLst/>
                <a:latin typeface="Monaco" pitchFamily="2" charset="77"/>
              </a:rPr>
              <a:t>    }</a:t>
            </a:r>
          </a:p>
          <a:p>
            <a:pPr algn="l" rtl="0" fontAlgn="base"/>
            <a:r>
              <a:rPr lang="en-CA" sz="1000" b="0" i="0" dirty="0">
                <a:solidFill>
                  <a:srgbClr val="333333"/>
                </a:solidFill>
                <a:effectLst/>
                <a:latin typeface="Monaco" pitchFamily="2" charset="77"/>
              </a:rPr>
              <a:t>}</a:t>
            </a:r>
          </a:p>
        </p:txBody>
      </p:sp>
    </p:spTree>
    <p:extLst>
      <p:ext uri="{BB962C8B-B14F-4D97-AF65-F5344CB8AC3E}">
        <p14:creationId xmlns:p14="http://schemas.microsoft.com/office/powerpoint/2010/main" val="3953601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BD38E-4456-8AB3-5F79-C19ACC7E75E8}"/>
              </a:ext>
            </a:extLst>
          </p:cNvPr>
          <p:cNvSpPr>
            <a:spLocks noGrp="1"/>
          </p:cNvSpPr>
          <p:nvPr>
            <p:ph type="title"/>
          </p:nvPr>
        </p:nvSpPr>
        <p:spPr/>
        <p:txBody>
          <a:bodyPr/>
          <a:lstStyle/>
          <a:p>
            <a:r>
              <a:rPr lang="en-US" dirty="0"/>
              <a:t>Interface </a:t>
            </a:r>
            <a:r>
              <a:rPr lang="en-CA" b="1" i="0" dirty="0">
                <a:solidFill>
                  <a:srgbClr val="273239"/>
                </a:solidFill>
                <a:effectLst/>
                <a:latin typeface="urw-din"/>
              </a:rPr>
              <a:t> (IS-A relationship</a:t>
            </a:r>
            <a:r>
              <a:rPr lang="en-CA" dirty="0">
                <a:solidFill>
                  <a:srgbClr val="273239"/>
                </a:solidFill>
                <a:latin typeface="urw-din"/>
              </a:rPr>
              <a:t>)</a:t>
            </a:r>
            <a:endParaRPr lang="en-US" dirty="0"/>
          </a:p>
        </p:txBody>
      </p:sp>
      <p:sp>
        <p:nvSpPr>
          <p:cNvPr id="3" name="Text Placeholder 2">
            <a:extLst>
              <a:ext uri="{FF2B5EF4-FFF2-40B4-BE49-F238E27FC236}">
                <a16:creationId xmlns:a16="http://schemas.microsoft.com/office/drawing/2014/main" id="{5477905E-027F-2528-330C-D8BFF2F592E6}"/>
              </a:ext>
            </a:extLst>
          </p:cNvPr>
          <p:cNvSpPr>
            <a:spLocks noGrp="1"/>
          </p:cNvSpPr>
          <p:nvPr>
            <p:ph type="body" idx="1"/>
          </p:nvPr>
        </p:nvSpPr>
        <p:spPr/>
        <p:txBody>
          <a:bodyPr/>
          <a:lstStyle/>
          <a:p>
            <a:r>
              <a:rPr lang="en-CA" b="0" i="0" dirty="0">
                <a:solidFill>
                  <a:srgbClr val="222222"/>
                </a:solidFill>
                <a:effectLst/>
                <a:latin typeface="Source Sans Pro" panose="020B0503030403020204" pitchFamily="34" charset="0"/>
              </a:rPr>
              <a:t>The interface is a blueprint that can be used to implement a class. The interface </a:t>
            </a:r>
            <a:r>
              <a:rPr lang="en-CA" b="0" i="0" dirty="0">
                <a:solidFill>
                  <a:srgbClr val="00B050"/>
                </a:solidFill>
                <a:effectLst/>
                <a:latin typeface="Source Sans Pro" panose="020B0503030403020204" pitchFamily="34" charset="0"/>
              </a:rPr>
              <a:t>does not contain any concrete methods </a:t>
            </a:r>
            <a:r>
              <a:rPr lang="en-CA" b="0" i="0" dirty="0">
                <a:solidFill>
                  <a:srgbClr val="222222"/>
                </a:solidFill>
                <a:effectLst/>
                <a:latin typeface="Source Sans Pro" panose="020B0503030403020204" pitchFamily="34" charset="0"/>
              </a:rPr>
              <a:t>(methods that have code). All the methods of an interface are abstract methods.</a:t>
            </a:r>
            <a:endParaRPr lang="en-US" dirty="0"/>
          </a:p>
        </p:txBody>
      </p:sp>
    </p:spTree>
    <p:extLst>
      <p:ext uri="{BB962C8B-B14F-4D97-AF65-F5344CB8AC3E}">
        <p14:creationId xmlns:p14="http://schemas.microsoft.com/office/powerpoint/2010/main" val="380674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EA5BC-309D-8B7E-8658-2FC94E0BBD6D}"/>
              </a:ext>
            </a:extLst>
          </p:cNvPr>
          <p:cNvSpPr>
            <a:spLocks noGrp="1"/>
          </p:cNvSpPr>
          <p:nvPr>
            <p:ph type="title"/>
          </p:nvPr>
        </p:nvSpPr>
        <p:spPr/>
        <p:txBody>
          <a:bodyPr/>
          <a:lstStyle/>
          <a:p>
            <a:r>
              <a:rPr lang="en-US" dirty="0"/>
              <a:t>Why use Interface?</a:t>
            </a:r>
          </a:p>
        </p:txBody>
      </p:sp>
      <p:sp>
        <p:nvSpPr>
          <p:cNvPr id="3" name="Text Placeholder 2">
            <a:extLst>
              <a:ext uri="{FF2B5EF4-FFF2-40B4-BE49-F238E27FC236}">
                <a16:creationId xmlns:a16="http://schemas.microsoft.com/office/drawing/2014/main" id="{152643D1-3E42-B241-220D-D9F3C51ED694}"/>
              </a:ext>
            </a:extLst>
          </p:cNvPr>
          <p:cNvSpPr>
            <a:spLocks noGrp="1"/>
          </p:cNvSpPr>
          <p:nvPr>
            <p:ph type="body" idx="1"/>
          </p:nvPr>
        </p:nvSpPr>
        <p:spPr/>
        <p:txBody>
          <a:bodyPr/>
          <a:lstStyle/>
          <a:p>
            <a:pPr algn="just">
              <a:buFont typeface="Arial" panose="020B0604020202020204" pitchFamily="34" charset="0"/>
              <a:buChar char="•"/>
            </a:pPr>
            <a:r>
              <a:rPr lang="en-CA" b="0" i="0" dirty="0">
                <a:solidFill>
                  <a:srgbClr val="000000"/>
                </a:solidFill>
                <a:effectLst/>
                <a:latin typeface="inter-regular"/>
              </a:rPr>
              <a:t>It is used to achieve abstraction.</a:t>
            </a:r>
          </a:p>
          <a:p>
            <a:pPr algn="just">
              <a:buFont typeface="Arial" panose="020B0604020202020204" pitchFamily="34" charset="0"/>
              <a:buChar char="•"/>
            </a:pPr>
            <a:r>
              <a:rPr lang="en-CA" b="0" i="0" dirty="0">
                <a:solidFill>
                  <a:srgbClr val="000000"/>
                </a:solidFill>
                <a:effectLst/>
                <a:latin typeface="inter-regular"/>
              </a:rPr>
              <a:t>By interface, we can support the functionality of multiple inheritance.</a:t>
            </a:r>
          </a:p>
          <a:p>
            <a:pPr algn="just">
              <a:buFont typeface="Arial" panose="020B0604020202020204" pitchFamily="34" charset="0"/>
              <a:buChar char="•"/>
            </a:pPr>
            <a:r>
              <a:rPr lang="en-CA" b="0" i="0" dirty="0">
                <a:solidFill>
                  <a:srgbClr val="000000"/>
                </a:solidFill>
                <a:effectLst/>
                <a:latin typeface="inter-regular"/>
              </a:rPr>
              <a:t>It can be used to achieve loose coupling.</a:t>
            </a:r>
          </a:p>
          <a:p>
            <a:endParaRPr lang="en-US" dirty="0"/>
          </a:p>
        </p:txBody>
      </p:sp>
    </p:spTree>
    <p:extLst>
      <p:ext uri="{BB962C8B-B14F-4D97-AF65-F5344CB8AC3E}">
        <p14:creationId xmlns:p14="http://schemas.microsoft.com/office/powerpoint/2010/main" val="2887340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F94F5-FF57-7C26-83FD-7292C2B2814E}"/>
              </a:ext>
            </a:extLst>
          </p:cNvPr>
          <p:cNvSpPr>
            <a:spLocks noGrp="1"/>
          </p:cNvSpPr>
          <p:nvPr>
            <p:ph type="title"/>
          </p:nvPr>
        </p:nvSpPr>
        <p:spPr/>
        <p:txBody>
          <a:bodyPr/>
          <a:lstStyle/>
          <a:p>
            <a:r>
              <a:rPr lang="en-US" dirty="0"/>
              <a:t>When to use Interface?</a:t>
            </a:r>
          </a:p>
        </p:txBody>
      </p:sp>
      <p:sp>
        <p:nvSpPr>
          <p:cNvPr id="3" name="Text Placeholder 2">
            <a:extLst>
              <a:ext uri="{FF2B5EF4-FFF2-40B4-BE49-F238E27FC236}">
                <a16:creationId xmlns:a16="http://schemas.microsoft.com/office/drawing/2014/main" id="{0AF3C667-F392-CE9B-C92D-4E41A2CDB732}"/>
              </a:ext>
            </a:extLst>
          </p:cNvPr>
          <p:cNvSpPr>
            <a:spLocks noGrp="1"/>
          </p:cNvSpPr>
          <p:nvPr>
            <p:ph type="body" idx="1"/>
          </p:nvPr>
        </p:nvSpPr>
        <p:spPr/>
        <p:txBody>
          <a:bodyPr/>
          <a:lstStyle/>
          <a:p>
            <a:r>
              <a:rPr lang="en-CA" b="0" i="0" dirty="0">
                <a:solidFill>
                  <a:srgbClr val="000000"/>
                </a:solidFill>
                <a:effectLst/>
                <a:latin typeface="Nunito" pitchFamily="2" charset="77"/>
              </a:rPr>
              <a:t>when we think that the API will not change for a while.</a:t>
            </a:r>
          </a:p>
          <a:p>
            <a:r>
              <a:rPr lang="en-CA" b="0" i="0" dirty="0">
                <a:solidFill>
                  <a:srgbClr val="000000"/>
                </a:solidFill>
                <a:effectLst/>
                <a:latin typeface="Nunito" pitchFamily="2" charset="77"/>
              </a:rPr>
              <a:t>when we want to have something similar to multiple inheritance</a:t>
            </a:r>
            <a:r>
              <a:rPr lang="en-CA" dirty="0">
                <a:solidFill>
                  <a:srgbClr val="000000"/>
                </a:solidFill>
                <a:latin typeface="Nunito" pitchFamily="2" charset="77"/>
              </a:rPr>
              <a:t>s</a:t>
            </a:r>
            <a:endParaRPr lang="en-US" dirty="0"/>
          </a:p>
        </p:txBody>
      </p:sp>
    </p:spTree>
    <p:extLst>
      <p:ext uri="{BB962C8B-B14F-4D97-AF65-F5344CB8AC3E}">
        <p14:creationId xmlns:p14="http://schemas.microsoft.com/office/powerpoint/2010/main" val="48182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F865-49EF-A5E0-878C-DCE1508D386D}"/>
              </a:ext>
            </a:extLst>
          </p:cNvPr>
          <p:cNvSpPr>
            <a:spLocks noGrp="1"/>
          </p:cNvSpPr>
          <p:nvPr>
            <p:ph type="title"/>
          </p:nvPr>
        </p:nvSpPr>
        <p:spPr>
          <a:xfrm>
            <a:off x="710275" y="353770"/>
            <a:ext cx="7723500" cy="481200"/>
          </a:xfrm>
        </p:spPr>
        <p:txBody>
          <a:bodyPr/>
          <a:lstStyle/>
          <a:p>
            <a:r>
              <a:rPr lang="en-US" dirty="0"/>
              <a:t>Platform Independent</a:t>
            </a:r>
          </a:p>
        </p:txBody>
      </p:sp>
      <p:sp>
        <p:nvSpPr>
          <p:cNvPr id="3" name="Text Placeholder 2">
            <a:extLst>
              <a:ext uri="{FF2B5EF4-FFF2-40B4-BE49-F238E27FC236}">
                <a16:creationId xmlns:a16="http://schemas.microsoft.com/office/drawing/2014/main" id="{11F430CC-84F2-D9F8-B52A-2C0673B69731}"/>
              </a:ext>
            </a:extLst>
          </p:cNvPr>
          <p:cNvSpPr>
            <a:spLocks noGrp="1"/>
          </p:cNvSpPr>
          <p:nvPr>
            <p:ph type="body" idx="1"/>
          </p:nvPr>
        </p:nvSpPr>
        <p:spPr>
          <a:xfrm>
            <a:off x="710275" y="969594"/>
            <a:ext cx="7723500" cy="3785285"/>
          </a:xfrm>
        </p:spPr>
        <p:txBody>
          <a:bodyPr/>
          <a:lstStyle/>
          <a:p>
            <a:pPr>
              <a:buFont typeface="+mj-lt"/>
              <a:buAutoNum type="arabicPeriod"/>
            </a:pPr>
            <a:r>
              <a:rPr lang="en-CA" sz="1200" b="0" i="0" dirty="0">
                <a:solidFill>
                  <a:srgbClr val="000000"/>
                </a:solidFill>
                <a:effectLst/>
                <a:latin typeface="Arial" panose="020B0604020202020204" pitchFamily="34" charset="0"/>
              </a:rPr>
              <a:t>A </a:t>
            </a:r>
            <a:r>
              <a:rPr lang="en-CA" sz="1200" b="0" i="1" dirty="0">
                <a:solidFill>
                  <a:srgbClr val="000000"/>
                </a:solidFill>
                <a:effectLst/>
                <a:latin typeface="Arial" panose="020B0604020202020204" pitchFamily="34" charset="0"/>
              </a:rPr>
              <a:t>platform</a:t>
            </a:r>
            <a:r>
              <a:rPr lang="en-CA" sz="1200" b="0" i="0" dirty="0">
                <a:solidFill>
                  <a:srgbClr val="000000"/>
                </a:solidFill>
                <a:effectLst/>
                <a:latin typeface="Arial" panose="020B0604020202020204" pitchFamily="34" charset="0"/>
              </a:rPr>
              <a:t> is the hardware or software environment in which a program runs.</a:t>
            </a:r>
          </a:p>
          <a:p>
            <a:pPr>
              <a:buFont typeface="+mj-lt"/>
              <a:buAutoNum type="arabicPeriod"/>
            </a:pPr>
            <a:r>
              <a:rPr lang="en-CA" sz="1200" dirty="0">
                <a:solidFill>
                  <a:srgbClr val="000000"/>
                </a:solidFill>
                <a:latin typeface="Arial" panose="020B0604020202020204" pitchFamily="34" charset="0"/>
              </a:rPr>
              <a:t>P</a:t>
            </a:r>
            <a:r>
              <a:rPr lang="en-CA" sz="1200" b="0" i="0" dirty="0">
                <a:solidFill>
                  <a:srgbClr val="000000"/>
                </a:solidFill>
                <a:effectLst/>
                <a:latin typeface="Arial" panose="020B0604020202020204" pitchFamily="34" charset="0"/>
              </a:rPr>
              <a:t>latforms can be described as a combination of the operating system and underlying hardware.</a:t>
            </a:r>
          </a:p>
          <a:p>
            <a:pPr>
              <a:buFont typeface="+mj-lt"/>
              <a:buAutoNum type="arabicPeriod"/>
            </a:pPr>
            <a:r>
              <a:rPr lang="en-CA" sz="1200" b="0" i="0" dirty="0">
                <a:solidFill>
                  <a:srgbClr val="000000"/>
                </a:solidFill>
                <a:effectLst/>
                <a:latin typeface="Arial" panose="020B0604020202020204" pitchFamily="34" charset="0"/>
              </a:rPr>
              <a:t>The Java platform has two components:</a:t>
            </a:r>
          </a:p>
          <a:p>
            <a:pPr algn="l">
              <a:buFont typeface="Wingdings" pitchFamily="2" charset="2"/>
              <a:buChar char="ü"/>
            </a:pPr>
            <a:r>
              <a:rPr lang="en-CA" sz="1200" b="0" i="0" dirty="0">
                <a:solidFill>
                  <a:srgbClr val="000000"/>
                </a:solidFill>
                <a:effectLst/>
                <a:latin typeface="Arial" panose="020B0604020202020204" pitchFamily="34" charset="0"/>
              </a:rPr>
              <a:t>	The </a:t>
            </a:r>
            <a:r>
              <a:rPr lang="en-CA" sz="1200" b="0" i="1" dirty="0">
                <a:solidFill>
                  <a:srgbClr val="000000"/>
                </a:solidFill>
                <a:effectLst/>
                <a:latin typeface="Arial" panose="020B0604020202020204" pitchFamily="34" charset="0"/>
              </a:rPr>
              <a:t>Java Virtual Machine</a:t>
            </a:r>
            <a:endParaRPr lang="en-CA" sz="1200" b="0" i="0" dirty="0">
              <a:solidFill>
                <a:srgbClr val="000000"/>
              </a:solidFill>
              <a:effectLst/>
              <a:latin typeface="Arial" panose="020B0604020202020204" pitchFamily="34" charset="0"/>
            </a:endParaRPr>
          </a:p>
          <a:p>
            <a:pPr algn="l">
              <a:buFont typeface="Wingdings" pitchFamily="2" charset="2"/>
              <a:buChar char="ü"/>
            </a:pPr>
            <a:r>
              <a:rPr lang="en-CA" sz="1200" b="0" i="0" dirty="0">
                <a:solidFill>
                  <a:srgbClr val="000000"/>
                </a:solidFill>
                <a:effectLst/>
                <a:latin typeface="Arial" panose="020B0604020202020204" pitchFamily="34" charset="0"/>
              </a:rPr>
              <a:t>	The </a:t>
            </a:r>
            <a:r>
              <a:rPr lang="en-CA" sz="1200" b="0" i="1" dirty="0">
                <a:solidFill>
                  <a:srgbClr val="000000"/>
                </a:solidFill>
                <a:effectLst/>
                <a:latin typeface="Arial" panose="020B0604020202020204" pitchFamily="34" charset="0"/>
              </a:rPr>
              <a:t>Java Application Programming Interface</a:t>
            </a:r>
            <a:r>
              <a:rPr lang="en-CA" sz="1200" b="0" i="0" dirty="0">
                <a:solidFill>
                  <a:srgbClr val="000000"/>
                </a:solidFill>
                <a:effectLst/>
                <a:latin typeface="Arial" panose="020B0604020202020204" pitchFamily="34" charset="0"/>
              </a:rPr>
              <a:t> (API)</a:t>
            </a:r>
          </a:p>
          <a:p>
            <a:pPr marL="114300" indent="0" algn="l">
              <a:buNone/>
            </a:pPr>
            <a:endParaRPr lang="en-CA" sz="1200" b="0" i="0" dirty="0">
              <a:solidFill>
                <a:srgbClr val="333333"/>
              </a:solidFill>
              <a:effectLst/>
              <a:latin typeface="AmazonEmber"/>
            </a:endParaRPr>
          </a:p>
        </p:txBody>
      </p:sp>
      <p:pic>
        <p:nvPicPr>
          <p:cNvPr id="4" name="Picture 3">
            <a:extLst>
              <a:ext uri="{FF2B5EF4-FFF2-40B4-BE49-F238E27FC236}">
                <a16:creationId xmlns:a16="http://schemas.microsoft.com/office/drawing/2014/main" id="{D172CCC5-C1F2-D7F0-96EB-AB0D977FA765}"/>
              </a:ext>
            </a:extLst>
          </p:cNvPr>
          <p:cNvPicPr>
            <a:picLocks noChangeAspect="1"/>
          </p:cNvPicPr>
          <p:nvPr/>
        </p:nvPicPr>
        <p:blipFill>
          <a:blip r:embed="rId2"/>
          <a:stretch>
            <a:fillRect/>
          </a:stretch>
        </p:blipFill>
        <p:spPr>
          <a:xfrm>
            <a:off x="82937" y="2862236"/>
            <a:ext cx="3937000" cy="1739900"/>
          </a:xfrm>
          <a:prstGeom prst="rect">
            <a:avLst/>
          </a:prstGeom>
        </p:spPr>
      </p:pic>
      <p:pic>
        <p:nvPicPr>
          <p:cNvPr id="5" name="Picture 4">
            <a:extLst>
              <a:ext uri="{FF2B5EF4-FFF2-40B4-BE49-F238E27FC236}">
                <a16:creationId xmlns:a16="http://schemas.microsoft.com/office/drawing/2014/main" id="{8B1C239F-0CD0-D6E8-FEEB-C02879831AF3}"/>
              </a:ext>
            </a:extLst>
          </p:cNvPr>
          <p:cNvPicPr>
            <a:picLocks noChangeAspect="1"/>
          </p:cNvPicPr>
          <p:nvPr/>
        </p:nvPicPr>
        <p:blipFill>
          <a:blip r:embed="rId3"/>
          <a:stretch>
            <a:fillRect/>
          </a:stretch>
        </p:blipFill>
        <p:spPr>
          <a:xfrm>
            <a:off x="5868063" y="140575"/>
            <a:ext cx="3072240" cy="907589"/>
          </a:xfrm>
          <a:prstGeom prst="rect">
            <a:avLst/>
          </a:prstGeom>
        </p:spPr>
      </p:pic>
      <p:pic>
        <p:nvPicPr>
          <p:cNvPr id="6" name="Picture 5">
            <a:extLst>
              <a:ext uri="{FF2B5EF4-FFF2-40B4-BE49-F238E27FC236}">
                <a16:creationId xmlns:a16="http://schemas.microsoft.com/office/drawing/2014/main" id="{CADC8E85-2343-9391-5C2A-344FD9E2EC9F}"/>
              </a:ext>
            </a:extLst>
          </p:cNvPr>
          <p:cNvPicPr>
            <a:picLocks noChangeAspect="1"/>
          </p:cNvPicPr>
          <p:nvPr/>
        </p:nvPicPr>
        <p:blipFill>
          <a:blip r:embed="rId4"/>
          <a:stretch>
            <a:fillRect/>
          </a:stretch>
        </p:blipFill>
        <p:spPr>
          <a:xfrm>
            <a:off x="6234800" y="2067339"/>
            <a:ext cx="2452239" cy="2248452"/>
          </a:xfrm>
          <a:prstGeom prst="rect">
            <a:avLst/>
          </a:prstGeom>
        </p:spPr>
      </p:pic>
    </p:spTree>
    <p:extLst>
      <p:ext uri="{BB962C8B-B14F-4D97-AF65-F5344CB8AC3E}">
        <p14:creationId xmlns:p14="http://schemas.microsoft.com/office/powerpoint/2010/main" val="1777891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D56CB-E11E-37C0-DC06-D2C5B6694F23}"/>
              </a:ext>
            </a:extLst>
          </p:cNvPr>
          <p:cNvSpPr>
            <a:spLocks noGrp="1"/>
          </p:cNvSpPr>
          <p:nvPr>
            <p:ph type="title"/>
          </p:nvPr>
        </p:nvSpPr>
        <p:spPr/>
        <p:txBody>
          <a:bodyPr/>
          <a:lstStyle/>
          <a:p>
            <a:r>
              <a:rPr lang="en-US" dirty="0"/>
              <a:t>Inheritance</a:t>
            </a:r>
          </a:p>
        </p:txBody>
      </p:sp>
      <p:sp>
        <p:nvSpPr>
          <p:cNvPr id="3" name="Text Placeholder 2">
            <a:extLst>
              <a:ext uri="{FF2B5EF4-FFF2-40B4-BE49-F238E27FC236}">
                <a16:creationId xmlns:a16="http://schemas.microsoft.com/office/drawing/2014/main" id="{7AE67FA3-7914-C32C-3109-2398E53D02B8}"/>
              </a:ext>
            </a:extLst>
          </p:cNvPr>
          <p:cNvSpPr>
            <a:spLocks noGrp="1"/>
          </p:cNvSpPr>
          <p:nvPr>
            <p:ph type="body" idx="1"/>
          </p:nvPr>
        </p:nvSpPr>
        <p:spPr/>
        <p:txBody>
          <a:bodyPr/>
          <a:lstStyle/>
          <a:p>
            <a:r>
              <a:rPr lang="en-CA" dirty="0">
                <a:solidFill>
                  <a:srgbClr val="333333"/>
                </a:solidFill>
                <a:latin typeface="Helvetica Neue" panose="02000503000000020004" pitchFamily="2" charset="0"/>
              </a:rPr>
              <a:t>I</a:t>
            </a:r>
            <a:r>
              <a:rPr lang="en-CA" b="0" i="0" dirty="0">
                <a:solidFill>
                  <a:srgbClr val="333333"/>
                </a:solidFill>
                <a:effectLst/>
                <a:latin typeface="Helvetica Neue" panose="02000503000000020004" pitchFamily="2" charset="0"/>
              </a:rPr>
              <a:t>n java is used to add additional functionalities to the existing class. Inheritance is used to extend the present class by adding some more properties to it. </a:t>
            </a:r>
          </a:p>
          <a:p>
            <a:r>
              <a:rPr lang="en-CA" b="0" i="0" dirty="0">
                <a:solidFill>
                  <a:srgbClr val="333333"/>
                </a:solidFill>
                <a:effectLst/>
                <a:latin typeface="Helvetica Neue" panose="02000503000000020004" pitchFamily="2" charset="0"/>
              </a:rPr>
              <a:t>Inheritance is used to reuse the present tried and tested code so that you may not have to write them and compile them again.</a:t>
            </a:r>
            <a:endParaRPr lang="en-US" dirty="0"/>
          </a:p>
        </p:txBody>
      </p:sp>
    </p:spTree>
    <p:extLst>
      <p:ext uri="{BB962C8B-B14F-4D97-AF65-F5344CB8AC3E}">
        <p14:creationId xmlns:p14="http://schemas.microsoft.com/office/powerpoint/2010/main" val="4293629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52C29-2C64-93A6-1291-A16116C065B0}"/>
              </a:ext>
            </a:extLst>
          </p:cNvPr>
          <p:cNvSpPr>
            <a:spLocks noGrp="1"/>
          </p:cNvSpPr>
          <p:nvPr>
            <p:ph type="title"/>
          </p:nvPr>
        </p:nvSpPr>
        <p:spPr/>
        <p:txBody>
          <a:bodyPr/>
          <a:lstStyle/>
          <a:p>
            <a:r>
              <a:rPr lang="en-US" dirty="0"/>
              <a:t>Why need inheritance?</a:t>
            </a:r>
          </a:p>
        </p:txBody>
      </p:sp>
      <p:sp>
        <p:nvSpPr>
          <p:cNvPr id="3" name="Text Placeholder 2">
            <a:extLst>
              <a:ext uri="{FF2B5EF4-FFF2-40B4-BE49-F238E27FC236}">
                <a16:creationId xmlns:a16="http://schemas.microsoft.com/office/drawing/2014/main" id="{605B73C7-FF16-0744-F86F-6FC7D6B85E97}"/>
              </a:ext>
            </a:extLst>
          </p:cNvPr>
          <p:cNvSpPr>
            <a:spLocks noGrp="1"/>
          </p:cNvSpPr>
          <p:nvPr>
            <p:ph type="body" idx="1"/>
          </p:nvPr>
        </p:nvSpPr>
        <p:spPr/>
        <p:txBody>
          <a:bodyPr/>
          <a:lstStyle/>
          <a:p>
            <a:pPr algn="l" fontAlgn="base">
              <a:buFont typeface="Arial" panose="020B0604020202020204" pitchFamily="34" charset="0"/>
              <a:buChar char="•"/>
            </a:pPr>
            <a:r>
              <a:rPr lang="en-CA" b="1" i="0" dirty="0">
                <a:solidFill>
                  <a:srgbClr val="273239"/>
                </a:solidFill>
                <a:effectLst/>
                <a:latin typeface="Nunito" pitchFamily="2" charset="77"/>
              </a:rPr>
              <a:t>Code Reusability: </a:t>
            </a:r>
            <a:r>
              <a:rPr lang="en-CA" b="0" i="0" dirty="0">
                <a:solidFill>
                  <a:srgbClr val="273239"/>
                </a:solidFill>
                <a:effectLst/>
                <a:latin typeface="Nunito" pitchFamily="2" charset="77"/>
              </a:rPr>
              <a:t>The code written in the Superclass is common to all subclasses. Child classes can directly use the parent class code.</a:t>
            </a:r>
          </a:p>
          <a:p>
            <a:pPr algn="l" fontAlgn="base">
              <a:buFont typeface="Arial" panose="020B0604020202020204" pitchFamily="34" charset="0"/>
              <a:buChar char="•"/>
            </a:pPr>
            <a:r>
              <a:rPr lang="en-CA" b="1" i="0" dirty="0">
                <a:solidFill>
                  <a:srgbClr val="273239"/>
                </a:solidFill>
                <a:effectLst/>
                <a:latin typeface="Nunito" pitchFamily="2" charset="77"/>
              </a:rPr>
              <a:t>Method Overriding: </a:t>
            </a:r>
            <a:r>
              <a:rPr lang="en-CA" b="0" i="0" u="sng" dirty="0">
                <a:solidFill>
                  <a:srgbClr val="273239"/>
                </a:solidFill>
                <a:effectLst/>
                <a:latin typeface="Nunito" pitchFamily="2" charset="77"/>
                <a:hlinkClick r:id="rId2"/>
              </a:rPr>
              <a:t>Method Overriding</a:t>
            </a:r>
            <a:r>
              <a:rPr lang="en-CA" b="0" i="0" dirty="0">
                <a:solidFill>
                  <a:srgbClr val="273239"/>
                </a:solidFill>
                <a:effectLst/>
                <a:latin typeface="Nunito" pitchFamily="2" charset="77"/>
              </a:rPr>
              <a:t> is achievable only through Inheritance. It is one of the ways by which Java achieves Run Time Polymorphism.</a:t>
            </a:r>
          </a:p>
          <a:p>
            <a:pPr algn="l" fontAlgn="base">
              <a:buFont typeface="Arial" panose="020B0604020202020204" pitchFamily="34" charset="0"/>
              <a:buChar char="•"/>
            </a:pPr>
            <a:r>
              <a:rPr lang="en-CA" b="1" i="0" dirty="0">
                <a:solidFill>
                  <a:srgbClr val="273239"/>
                </a:solidFill>
                <a:effectLst/>
                <a:latin typeface="Nunito" pitchFamily="2" charset="77"/>
              </a:rPr>
              <a:t>Abstraction: </a:t>
            </a:r>
            <a:r>
              <a:rPr lang="en-CA" b="0" i="0" dirty="0">
                <a:solidFill>
                  <a:srgbClr val="273239"/>
                </a:solidFill>
                <a:effectLst/>
                <a:latin typeface="Nunito" pitchFamily="2" charset="77"/>
              </a:rPr>
              <a:t>The concept of abstract where we do not have to provide all details is achieved through inheritance. </a:t>
            </a:r>
            <a:r>
              <a:rPr lang="en-CA" b="0" i="0" u="sng" dirty="0">
                <a:solidFill>
                  <a:srgbClr val="273239"/>
                </a:solidFill>
                <a:effectLst/>
                <a:latin typeface="Nunito" pitchFamily="2" charset="77"/>
                <a:hlinkClick r:id="rId3"/>
              </a:rPr>
              <a:t>Abstraction </a:t>
            </a:r>
            <a:r>
              <a:rPr lang="en-CA" b="0" i="0" dirty="0">
                <a:solidFill>
                  <a:srgbClr val="273239"/>
                </a:solidFill>
                <a:effectLst/>
                <a:latin typeface="Nunito" pitchFamily="2" charset="77"/>
              </a:rPr>
              <a:t>only shows the functionality to the user.</a:t>
            </a:r>
          </a:p>
          <a:p>
            <a:endParaRPr lang="en-US" dirty="0"/>
          </a:p>
        </p:txBody>
      </p:sp>
    </p:spTree>
    <p:extLst>
      <p:ext uri="{BB962C8B-B14F-4D97-AF65-F5344CB8AC3E}">
        <p14:creationId xmlns:p14="http://schemas.microsoft.com/office/powerpoint/2010/main" val="1922528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E0843-7099-85BC-EC48-1276BD9C20C1}"/>
              </a:ext>
            </a:extLst>
          </p:cNvPr>
          <p:cNvSpPr>
            <a:spLocks noGrp="1"/>
          </p:cNvSpPr>
          <p:nvPr>
            <p:ph type="title"/>
          </p:nvPr>
        </p:nvSpPr>
        <p:spPr/>
        <p:txBody>
          <a:bodyPr/>
          <a:lstStyle/>
          <a:p>
            <a:r>
              <a:rPr lang="en-US" dirty="0"/>
              <a:t>Type of Inheritance</a:t>
            </a:r>
          </a:p>
        </p:txBody>
      </p:sp>
      <p:pic>
        <p:nvPicPr>
          <p:cNvPr id="4" name="Picture 3">
            <a:extLst>
              <a:ext uri="{FF2B5EF4-FFF2-40B4-BE49-F238E27FC236}">
                <a16:creationId xmlns:a16="http://schemas.microsoft.com/office/drawing/2014/main" id="{0E13CE05-98F2-EEFC-184A-5F860AFA41E0}"/>
              </a:ext>
            </a:extLst>
          </p:cNvPr>
          <p:cNvPicPr>
            <a:picLocks noChangeAspect="1"/>
          </p:cNvPicPr>
          <p:nvPr/>
        </p:nvPicPr>
        <p:blipFill>
          <a:blip r:embed="rId2"/>
          <a:stretch>
            <a:fillRect/>
          </a:stretch>
        </p:blipFill>
        <p:spPr>
          <a:xfrm>
            <a:off x="945931" y="961599"/>
            <a:ext cx="5688930" cy="3976949"/>
          </a:xfrm>
          <a:prstGeom prst="rect">
            <a:avLst/>
          </a:prstGeom>
        </p:spPr>
      </p:pic>
    </p:spTree>
    <p:extLst>
      <p:ext uri="{BB962C8B-B14F-4D97-AF65-F5344CB8AC3E}">
        <p14:creationId xmlns:p14="http://schemas.microsoft.com/office/powerpoint/2010/main" val="1870489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AF02C-4E07-8366-6EFB-A479C5A6A37E}"/>
              </a:ext>
            </a:extLst>
          </p:cNvPr>
          <p:cNvSpPr>
            <a:spLocks noGrp="1"/>
          </p:cNvSpPr>
          <p:nvPr>
            <p:ph type="title"/>
          </p:nvPr>
        </p:nvSpPr>
        <p:spPr/>
        <p:txBody>
          <a:bodyPr/>
          <a:lstStyle/>
          <a:p>
            <a:r>
              <a:rPr lang="en-US" dirty="0" err="1"/>
              <a:t>INheritance</a:t>
            </a:r>
            <a:endParaRPr lang="en-US" dirty="0"/>
          </a:p>
        </p:txBody>
      </p:sp>
      <p:sp>
        <p:nvSpPr>
          <p:cNvPr id="3" name="Text Placeholder 2">
            <a:extLst>
              <a:ext uri="{FF2B5EF4-FFF2-40B4-BE49-F238E27FC236}">
                <a16:creationId xmlns:a16="http://schemas.microsoft.com/office/drawing/2014/main" id="{06CC89F2-B829-4C39-F662-D2B09E495269}"/>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0388E0D0-58FF-E596-89C9-3F2B8ACA334D}"/>
              </a:ext>
            </a:extLst>
          </p:cNvPr>
          <p:cNvPicPr>
            <a:picLocks noChangeAspect="1"/>
          </p:cNvPicPr>
          <p:nvPr/>
        </p:nvPicPr>
        <p:blipFill>
          <a:blip r:embed="rId2"/>
          <a:stretch>
            <a:fillRect/>
          </a:stretch>
        </p:blipFill>
        <p:spPr>
          <a:xfrm>
            <a:off x="788393" y="1152475"/>
            <a:ext cx="8141781" cy="3109424"/>
          </a:xfrm>
          <a:prstGeom prst="rect">
            <a:avLst/>
          </a:prstGeom>
        </p:spPr>
      </p:pic>
    </p:spTree>
    <p:extLst>
      <p:ext uri="{BB962C8B-B14F-4D97-AF65-F5344CB8AC3E}">
        <p14:creationId xmlns:p14="http://schemas.microsoft.com/office/powerpoint/2010/main" val="1354941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FF41-B66E-9320-12E3-981B07E354E0}"/>
              </a:ext>
            </a:extLst>
          </p:cNvPr>
          <p:cNvSpPr>
            <a:spLocks noGrp="1"/>
          </p:cNvSpPr>
          <p:nvPr>
            <p:ph type="title"/>
          </p:nvPr>
        </p:nvSpPr>
        <p:spPr/>
        <p:txBody>
          <a:bodyPr/>
          <a:lstStyle/>
          <a:p>
            <a:r>
              <a:rPr lang="en-US" dirty="0"/>
              <a:t>Static block with Inheritance</a:t>
            </a:r>
          </a:p>
        </p:txBody>
      </p:sp>
      <p:sp>
        <p:nvSpPr>
          <p:cNvPr id="3" name="Text Placeholder 2">
            <a:extLst>
              <a:ext uri="{FF2B5EF4-FFF2-40B4-BE49-F238E27FC236}">
                <a16:creationId xmlns:a16="http://schemas.microsoft.com/office/drawing/2014/main" id="{747F4B81-D6C2-864E-A3A6-D3E3473B7004}"/>
              </a:ext>
            </a:extLst>
          </p:cNvPr>
          <p:cNvSpPr>
            <a:spLocks noGrp="1"/>
          </p:cNvSpPr>
          <p:nvPr>
            <p:ph type="body" idx="1"/>
          </p:nvPr>
        </p:nvSpPr>
        <p:spPr/>
        <p:txBody>
          <a:bodyPr/>
          <a:lstStyle/>
          <a:p>
            <a:r>
              <a:rPr lang="en-CA" b="0" i="0" dirty="0">
                <a:solidFill>
                  <a:srgbClr val="333333"/>
                </a:solidFill>
                <a:effectLst/>
                <a:latin typeface="Helvetica Neue" panose="02000503000000020004" pitchFamily="2" charset="0"/>
              </a:rPr>
              <a:t>Constructors, SIB – Static Initialization Block and IIB – Instance Initialization Block of super class will not be inheriting to its sub class. But they are executed while creating an object to sub class.</a:t>
            </a:r>
          </a:p>
          <a:p>
            <a:endParaRPr lang="en-US" dirty="0"/>
          </a:p>
        </p:txBody>
      </p:sp>
    </p:spTree>
    <p:extLst>
      <p:ext uri="{BB962C8B-B14F-4D97-AF65-F5344CB8AC3E}">
        <p14:creationId xmlns:p14="http://schemas.microsoft.com/office/powerpoint/2010/main" val="1166611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8E6E32-3574-17F9-8B13-21F0283444B9}"/>
              </a:ext>
            </a:extLst>
          </p:cNvPr>
          <p:cNvPicPr>
            <a:picLocks noChangeAspect="1"/>
          </p:cNvPicPr>
          <p:nvPr/>
        </p:nvPicPr>
        <p:blipFill>
          <a:blip r:embed="rId2"/>
          <a:stretch>
            <a:fillRect/>
          </a:stretch>
        </p:blipFill>
        <p:spPr>
          <a:xfrm>
            <a:off x="964989" y="0"/>
            <a:ext cx="7214022" cy="5143500"/>
          </a:xfrm>
          <a:prstGeom prst="rect">
            <a:avLst/>
          </a:prstGeom>
        </p:spPr>
      </p:pic>
    </p:spTree>
    <p:extLst>
      <p:ext uri="{BB962C8B-B14F-4D97-AF65-F5344CB8AC3E}">
        <p14:creationId xmlns:p14="http://schemas.microsoft.com/office/powerpoint/2010/main" val="130066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D0EBD-EE8E-95BD-85C7-D4C8F79E953C}"/>
              </a:ext>
            </a:extLst>
          </p:cNvPr>
          <p:cNvSpPr>
            <a:spLocks noGrp="1"/>
          </p:cNvSpPr>
          <p:nvPr>
            <p:ph type="title"/>
          </p:nvPr>
        </p:nvSpPr>
        <p:spPr/>
        <p:txBody>
          <a:bodyPr/>
          <a:lstStyle/>
          <a:p>
            <a:r>
              <a:rPr lang="en-US" dirty="0"/>
              <a:t>Diamond Problem</a:t>
            </a:r>
          </a:p>
        </p:txBody>
      </p:sp>
      <p:sp>
        <p:nvSpPr>
          <p:cNvPr id="3" name="Text Placeholder 2">
            <a:extLst>
              <a:ext uri="{FF2B5EF4-FFF2-40B4-BE49-F238E27FC236}">
                <a16:creationId xmlns:a16="http://schemas.microsoft.com/office/drawing/2014/main" id="{F5136D49-CE4C-204A-DCA2-9DD0B3F3FD23}"/>
              </a:ext>
            </a:extLst>
          </p:cNvPr>
          <p:cNvSpPr>
            <a:spLocks noGrp="1"/>
          </p:cNvSpPr>
          <p:nvPr>
            <p:ph type="body" idx="1"/>
          </p:nvPr>
        </p:nvSpPr>
        <p:spPr/>
        <p:txBody>
          <a:bodyPr/>
          <a:lstStyle/>
          <a:p>
            <a:r>
              <a:rPr lang="en-CA" b="0" i="0" dirty="0">
                <a:solidFill>
                  <a:srgbClr val="333333"/>
                </a:solidFill>
                <a:effectLst/>
                <a:latin typeface="inter-regular"/>
              </a:rPr>
              <a:t>The diamond problem is a common problem in Java when it comes to inheritance. Inheritance is a very popular property in an object-oriented programming language, such as </a:t>
            </a:r>
            <a:r>
              <a:rPr lang="en-CA" b="0" i="0" u="none" strike="noStrike" dirty="0">
                <a:solidFill>
                  <a:srgbClr val="008000"/>
                </a:solidFill>
                <a:effectLst/>
                <a:latin typeface="inter-regular"/>
                <a:hlinkClick r:id="rId2"/>
              </a:rPr>
              <a:t>C++</a:t>
            </a:r>
            <a:r>
              <a:rPr lang="en-CA" b="0" i="0" dirty="0">
                <a:solidFill>
                  <a:srgbClr val="333333"/>
                </a:solidFill>
                <a:effectLst/>
                <a:latin typeface="inter-regular"/>
              </a:rPr>
              <a:t>, </a:t>
            </a:r>
            <a:r>
              <a:rPr lang="en-CA" b="0" i="0" u="none" strike="noStrike" dirty="0">
                <a:solidFill>
                  <a:srgbClr val="008000"/>
                </a:solidFill>
                <a:effectLst/>
                <a:latin typeface="inter-regular"/>
                <a:hlinkClick r:id="rId3"/>
              </a:rPr>
              <a:t>Java</a:t>
            </a:r>
            <a:r>
              <a:rPr lang="en-CA" b="0" i="0" dirty="0">
                <a:solidFill>
                  <a:srgbClr val="333333"/>
                </a:solidFill>
                <a:effectLst/>
                <a:latin typeface="inter-regular"/>
              </a:rPr>
              <a:t>, etc. There are different types of inheritance such as, single, multiple, multi-level, and hybrid inheritance. But remember that </a:t>
            </a:r>
            <a:r>
              <a:rPr lang="en-CA" b="1" i="0" dirty="0">
                <a:solidFill>
                  <a:srgbClr val="333333"/>
                </a:solidFill>
                <a:effectLst/>
                <a:latin typeface="inter-bold"/>
              </a:rPr>
              <a:t>Java does not support the multiple inheritance</a:t>
            </a:r>
            <a:r>
              <a:rPr lang="en-CA" b="0" i="0" dirty="0">
                <a:solidFill>
                  <a:srgbClr val="333333"/>
                </a:solidFill>
                <a:effectLst/>
                <a:latin typeface="inter-regular"/>
              </a:rPr>
              <a:t> because of the diamond problem.</a:t>
            </a:r>
          </a:p>
          <a:p>
            <a:r>
              <a:rPr lang="en-CA" b="0" i="0" dirty="0">
                <a:solidFill>
                  <a:srgbClr val="333333"/>
                </a:solidFill>
                <a:effectLst/>
                <a:latin typeface="inter-regular"/>
              </a:rPr>
              <a:t>What Java does not allow is multiple inheritance where one class can inherit properties from more than one class. It is known as the </a:t>
            </a:r>
            <a:r>
              <a:rPr lang="en-CA" b="1" i="0" dirty="0">
                <a:solidFill>
                  <a:srgbClr val="333333"/>
                </a:solidFill>
                <a:effectLst/>
                <a:latin typeface="inter-bold"/>
              </a:rPr>
              <a:t>diamond problem</a:t>
            </a:r>
            <a:r>
              <a:rPr lang="en-CA" b="0" i="0" dirty="0">
                <a:solidFill>
                  <a:srgbClr val="333333"/>
                </a:solidFill>
                <a:effectLst/>
                <a:latin typeface="inter-regular"/>
              </a:rPr>
              <a:t>. </a:t>
            </a:r>
            <a:endParaRPr lang="en-US" dirty="0"/>
          </a:p>
        </p:txBody>
      </p:sp>
    </p:spTree>
    <p:extLst>
      <p:ext uri="{BB962C8B-B14F-4D97-AF65-F5344CB8AC3E}">
        <p14:creationId xmlns:p14="http://schemas.microsoft.com/office/powerpoint/2010/main" val="3286163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6D0A9-92AD-887A-B6E8-2956DB2F29E2}"/>
              </a:ext>
            </a:extLst>
          </p:cNvPr>
          <p:cNvSpPr>
            <a:spLocks noGrp="1"/>
          </p:cNvSpPr>
          <p:nvPr>
            <p:ph type="title"/>
          </p:nvPr>
        </p:nvSpPr>
        <p:spPr/>
        <p:txBody>
          <a:bodyPr/>
          <a:lstStyle/>
          <a:p>
            <a:r>
              <a:rPr lang="en-US" dirty="0"/>
              <a:t>Array</a:t>
            </a:r>
          </a:p>
        </p:txBody>
      </p:sp>
      <p:sp>
        <p:nvSpPr>
          <p:cNvPr id="3" name="Text Placeholder 2">
            <a:extLst>
              <a:ext uri="{FF2B5EF4-FFF2-40B4-BE49-F238E27FC236}">
                <a16:creationId xmlns:a16="http://schemas.microsoft.com/office/drawing/2014/main" id="{F981CEC6-4ED7-4483-5FFC-5200CE6805FA}"/>
              </a:ext>
            </a:extLst>
          </p:cNvPr>
          <p:cNvSpPr>
            <a:spLocks noGrp="1"/>
          </p:cNvSpPr>
          <p:nvPr>
            <p:ph type="body" idx="1"/>
          </p:nvPr>
        </p:nvSpPr>
        <p:spPr/>
        <p:txBody>
          <a:bodyPr/>
          <a:lstStyle/>
          <a:p>
            <a:r>
              <a:rPr lang="en-CA" dirty="0">
                <a:solidFill>
                  <a:srgbClr val="273239"/>
                </a:solidFill>
                <a:latin typeface="urw-din"/>
              </a:rPr>
              <a:t>A</a:t>
            </a:r>
            <a:r>
              <a:rPr lang="en-CA" b="0" i="0" dirty="0">
                <a:solidFill>
                  <a:srgbClr val="273239"/>
                </a:solidFill>
                <a:effectLst/>
                <a:latin typeface="urw-din"/>
              </a:rPr>
              <a:t>ll arrays are dynamically allocated.</a:t>
            </a:r>
          </a:p>
          <a:p>
            <a:r>
              <a:rPr lang="en-CA" b="1" i="0" dirty="0">
                <a:solidFill>
                  <a:srgbClr val="273239"/>
                </a:solidFill>
                <a:effectLst/>
                <a:latin typeface="urw-din"/>
              </a:rPr>
              <a:t>size</a:t>
            </a:r>
            <a:r>
              <a:rPr lang="en-CA" b="0" i="0" dirty="0">
                <a:solidFill>
                  <a:srgbClr val="273239"/>
                </a:solidFill>
                <a:effectLst/>
                <a:latin typeface="urw-din"/>
              </a:rPr>
              <a:t> of an array must be specified by int or short value and not long.</a:t>
            </a:r>
            <a:endParaRPr lang="en-CA" dirty="0">
              <a:solidFill>
                <a:srgbClr val="273239"/>
              </a:solidFill>
              <a:latin typeface="urw-din"/>
            </a:endParaRPr>
          </a:p>
          <a:p>
            <a:r>
              <a:rPr lang="en-CA" dirty="0">
                <a:solidFill>
                  <a:srgbClr val="273239"/>
                </a:solidFill>
                <a:latin typeface="urw-din"/>
              </a:rPr>
              <a:t>A</a:t>
            </a:r>
            <a:r>
              <a:rPr lang="en-CA" b="0" i="0" dirty="0">
                <a:solidFill>
                  <a:srgbClr val="273239"/>
                </a:solidFill>
                <a:effectLst/>
                <a:latin typeface="urw-din"/>
              </a:rPr>
              <a:t>rrays are stored in contiguous memory </a:t>
            </a:r>
            <a:endParaRPr lang="en-US" dirty="0"/>
          </a:p>
        </p:txBody>
      </p:sp>
    </p:spTree>
    <p:extLst>
      <p:ext uri="{BB962C8B-B14F-4D97-AF65-F5344CB8AC3E}">
        <p14:creationId xmlns:p14="http://schemas.microsoft.com/office/powerpoint/2010/main" val="485435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3719C-B2E8-47C2-6A0B-D33D2930025C}"/>
              </a:ext>
            </a:extLst>
          </p:cNvPr>
          <p:cNvSpPr>
            <a:spLocks noGrp="1"/>
          </p:cNvSpPr>
          <p:nvPr>
            <p:ph type="title"/>
          </p:nvPr>
        </p:nvSpPr>
        <p:spPr/>
        <p:txBody>
          <a:bodyPr/>
          <a:lstStyle/>
          <a:p>
            <a:r>
              <a:rPr lang="en-US" dirty="0"/>
              <a:t>Interface </a:t>
            </a:r>
          </a:p>
        </p:txBody>
      </p:sp>
      <p:sp>
        <p:nvSpPr>
          <p:cNvPr id="3" name="Text Placeholder 2">
            <a:extLst>
              <a:ext uri="{FF2B5EF4-FFF2-40B4-BE49-F238E27FC236}">
                <a16:creationId xmlns:a16="http://schemas.microsoft.com/office/drawing/2014/main" id="{73A5BA23-7777-80E2-3874-D929A560D2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7338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56612-1295-B8BA-40FF-9AEF4BB85AE5}"/>
              </a:ext>
            </a:extLst>
          </p:cNvPr>
          <p:cNvSpPr>
            <a:spLocks noGrp="1"/>
          </p:cNvSpPr>
          <p:nvPr>
            <p:ph type="title"/>
          </p:nvPr>
        </p:nvSpPr>
        <p:spPr>
          <a:xfrm>
            <a:off x="710275" y="337870"/>
            <a:ext cx="7723500" cy="481200"/>
          </a:xfrm>
        </p:spPr>
        <p:txBody>
          <a:bodyPr/>
          <a:lstStyle/>
          <a:p>
            <a:r>
              <a:rPr lang="en-US" dirty="0"/>
              <a:t>Case Study : Library Management System</a:t>
            </a:r>
          </a:p>
        </p:txBody>
      </p:sp>
      <p:sp>
        <p:nvSpPr>
          <p:cNvPr id="3" name="Text Placeholder 2">
            <a:extLst>
              <a:ext uri="{FF2B5EF4-FFF2-40B4-BE49-F238E27FC236}">
                <a16:creationId xmlns:a16="http://schemas.microsoft.com/office/drawing/2014/main" id="{CAB181B2-FE28-C4F8-A67B-EC34AC8C3F10}"/>
              </a:ext>
            </a:extLst>
          </p:cNvPr>
          <p:cNvSpPr>
            <a:spLocks noGrp="1"/>
          </p:cNvSpPr>
          <p:nvPr>
            <p:ph type="body" idx="1"/>
          </p:nvPr>
        </p:nvSpPr>
        <p:spPr>
          <a:xfrm>
            <a:off x="710275" y="953695"/>
            <a:ext cx="7723500" cy="3454500"/>
          </a:xfrm>
        </p:spPr>
        <p:txBody>
          <a:bodyPr/>
          <a:lstStyle/>
          <a:p>
            <a:pPr>
              <a:lnSpc>
                <a:spcPct val="100000"/>
              </a:lnSpc>
              <a:buFont typeface="+mj-lt"/>
              <a:buAutoNum type="arabicPeriod"/>
            </a:pPr>
            <a:r>
              <a:rPr lang="en-CA" b="1" dirty="0">
                <a:effectLst/>
                <a:latin typeface="Helvetica Neue" panose="02000503000000020004" pitchFamily="2" charset="0"/>
              </a:rPr>
              <a:t>Book Management:</a:t>
            </a:r>
            <a:endParaRPr lang="en-CA" dirty="0">
              <a:effectLst/>
              <a:latin typeface="Helvetica Neue" panose="02000503000000020004" pitchFamily="2" charset="0"/>
            </a:endParaRPr>
          </a:p>
          <a:p>
            <a:pPr marL="742950" lvl="1" indent="-285750">
              <a:lnSpc>
                <a:spcPct val="100000"/>
              </a:lnSpc>
              <a:spcBef>
                <a:spcPts val="0"/>
              </a:spcBef>
              <a:buFont typeface="Arial" panose="020B0604020202020204" pitchFamily="34" charset="0"/>
              <a:buChar char="•"/>
            </a:pPr>
            <a:r>
              <a:rPr lang="en-CA" dirty="0">
                <a:effectLst/>
                <a:latin typeface="Helvetica Neue" panose="02000503000000020004" pitchFamily="2" charset="0"/>
              </a:rPr>
              <a:t>Each book has a unique ISBN (International Standard Book Number), title, author,  date of publishing book genre, and availability status.</a:t>
            </a:r>
          </a:p>
          <a:p>
            <a:pPr marL="742950" lvl="1" indent="-285750">
              <a:lnSpc>
                <a:spcPct val="100000"/>
              </a:lnSpc>
              <a:spcBef>
                <a:spcPts val="0"/>
              </a:spcBef>
              <a:buFont typeface="Arial" panose="020B0604020202020204" pitchFamily="34" charset="0"/>
              <a:buChar char="•"/>
            </a:pPr>
            <a:r>
              <a:rPr lang="en-CA" dirty="0">
                <a:effectLst/>
                <a:latin typeface="Helvetica Neue" panose="02000503000000020004" pitchFamily="2" charset="0"/>
              </a:rPr>
              <a:t>The system should support adding new books, updating existing book information, and removing books.</a:t>
            </a:r>
          </a:p>
          <a:p>
            <a:pPr marL="742950" lvl="1" indent="-285750">
              <a:lnSpc>
                <a:spcPct val="100000"/>
              </a:lnSpc>
              <a:spcBef>
                <a:spcPts val="0"/>
              </a:spcBef>
              <a:buFont typeface="Arial" panose="020B0604020202020204" pitchFamily="34" charset="0"/>
              <a:buChar char="•"/>
            </a:pPr>
            <a:r>
              <a:rPr lang="en-CA" dirty="0">
                <a:effectLst/>
                <a:latin typeface="Helvetica Neue" panose="02000503000000020004" pitchFamily="2" charset="0"/>
              </a:rPr>
              <a:t>Books should be categorized by genre for easy browsing.</a:t>
            </a:r>
          </a:p>
          <a:p>
            <a:pPr>
              <a:lnSpc>
                <a:spcPct val="100000"/>
              </a:lnSpc>
              <a:buFont typeface="+mj-lt"/>
              <a:buAutoNum type="arabicPeriod"/>
            </a:pPr>
            <a:r>
              <a:rPr lang="en-CA" b="1" dirty="0">
                <a:effectLst/>
                <a:latin typeface="Helvetica Neue" panose="02000503000000020004" pitchFamily="2" charset="0"/>
              </a:rPr>
              <a:t>Member Management:</a:t>
            </a:r>
            <a:endParaRPr lang="en-CA" dirty="0">
              <a:effectLst/>
              <a:latin typeface="Helvetica Neue" panose="02000503000000020004" pitchFamily="2" charset="0"/>
            </a:endParaRPr>
          </a:p>
          <a:p>
            <a:pPr marL="742950" lvl="1" indent="-285750">
              <a:lnSpc>
                <a:spcPct val="100000"/>
              </a:lnSpc>
              <a:spcBef>
                <a:spcPts val="0"/>
              </a:spcBef>
              <a:buFont typeface="Arial" panose="020B0604020202020204" pitchFamily="34" charset="0"/>
              <a:buChar char="•"/>
            </a:pPr>
            <a:r>
              <a:rPr lang="en-CA" dirty="0">
                <a:effectLst/>
                <a:latin typeface="Helvetica Neue" panose="02000503000000020004" pitchFamily="2" charset="0"/>
              </a:rPr>
              <a:t>Each library member has a unique member ID, name, contact information, and borrowing history.</a:t>
            </a:r>
          </a:p>
          <a:p>
            <a:pPr marL="742950" lvl="1" indent="-285750">
              <a:lnSpc>
                <a:spcPct val="100000"/>
              </a:lnSpc>
              <a:spcBef>
                <a:spcPts val="0"/>
              </a:spcBef>
              <a:buFont typeface="Arial" panose="020B0604020202020204" pitchFamily="34" charset="0"/>
              <a:buChar char="•"/>
            </a:pPr>
            <a:r>
              <a:rPr lang="en-CA" dirty="0">
                <a:effectLst/>
                <a:latin typeface="Helvetica Neue" panose="02000503000000020004" pitchFamily="2" charset="0"/>
              </a:rPr>
              <a:t>The system should allow librarians to add new members, update member information, and remove members.</a:t>
            </a:r>
          </a:p>
          <a:p>
            <a:pPr>
              <a:lnSpc>
                <a:spcPct val="100000"/>
              </a:lnSpc>
              <a:buFont typeface="+mj-lt"/>
              <a:buAutoNum type="arabicPeriod"/>
            </a:pPr>
            <a:r>
              <a:rPr lang="en-CA" b="1" dirty="0">
                <a:effectLst/>
                <a:latin typeface="Helvetica Neue" panose="02000503000000020004" pitchFamily="2" charset="0"/>
              </a:rPr>
              <a:t>Transaction Management:</a:t>
            </a:r>
            <a:endParaRPr lang="en-CA" dirty="0">
              <a:effectLst/>
              <a:latin typeface="Helvetica Neue" panose="02000503000000020004" pitchFamily="2" charset="0"/>
            </a:endParaRPr>
          </a:p>
          <a:p>
            <a:pPr marL="742950" lvl="1" indent="-285750">
              <a:lnSpc>
                <a:spcPct val="100000"/>
              </a:lnSpc>
              <a:spcBef>
                <a:spcPts val="0"/>
              </a:spcBef>
              <a:buFont typeface="Arial" panose="020B0604020202020204" pitchFamily="34" charset="0"/>
              <a:buChar char="•"/>
            </a:pPr>
            <a:r>
              <a:rPr lang="en-CA" dirty="0">
                <a:effectLst/>
                <a:latin typeface="Helvetica Neue" panose="02000503000000020004" pitchFamily="2" charset="0"/>
              </a:rPr>
              <a:t>Transactions involve borrowing and returning books.</a:t>
            </a:r>
          </a:p>
          <a:p>
            <a:pPr marL="742950" lvl="1" indent="-285750">
              <a:lnSpc>
                <a:spcPct val="100000"/>
              </a:lnSpc>
              <a:spcBef>
                <a:spcPts val="0"/>
              </a:spcBef>
              <a:buFont typeface="Arial" panose="020B0604020202020204" pitchFamily="34" charset="0"/>
              <a:buChar char="•"/>
            </a:pPr>
            <a:r>
              <a:rPr lang="en-CA" dirty="0">
                <a:effectLst/>
                <a:latin typeface="Helvetica Neue" panose="02000503000000020004" pitchFamily="2" charset="0"/>
              </a:rPr>
              <a:t>Librarians should be able to record transactions, specifying the book and member involved, along with the date of transaction.</a:t>
            </a:r>
          </a:p>
          <a:p>
            <a:pPr marL="742950" lvl="1" indent="-285750">
              <a:lnSpc>
                <a:spcPct val="100000"/>
              </a:lnSpc>
              <a:spcBef>
                <a:spcPts val="0"/>
              </a:spcBef>
              <a:buFont typeface="Arial" panose="020B0604020202020204" pitchFamily="34" charset="0"/>
              <a:buChar char="•"/>
            </a:pPr>
            <a:r>
              <a:rPr lang="en-CA" dirty="0">
                <a:effectLst/>
                <a:latin typeface="Helvetica Neue" panose="02000503000000020004" pitchFamily="2" charset="0"/>
              </a:rPr>
              <a:t>The system should update the availability status of books upon transaction completion.</a:t>
            </a:r>
          </a:p>
          <a:p>
            <a:endParaRPr lang="en-US" dirty="0"/>
          </a:p>
        </p:txBody>
      </p:sp>
    </p:spTree>
    <p:extLst>
      <p:ext uri="{BB962C8B-B14F-4D97-AF65-F5344CB8AC3E}">
        <p14:creationId xmlns:p14="http://schemas.microsoft.com/office/powerpoint/2010/main" val="982176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C4F67-4A85-7CCE-EE6F-68838A9A5FBB}"/>
              </a:ext>
            </a:extLst>
          </p:cNvPr>
          <p:cNvSpPr>
            <a:spLocks noGrp="1"/>
          </p:cNvSpPr>
          <p:nvPr>
            <p:ph type="title"/>
          </p:nvPr>
        </p:nvSpPr>
        <p:spPr/>
        <p:txBody>
          <a:bodyPr/>
          <a:lstStyle/>
          <a:p>
            <a:r>
              <a:rPr lang="en-US" dirty="0"/>
              <a:t>Case Study Reference</a:t>
            </a:r>
          </a:p>
        </p:txBody>
      </p:sp>
      <p:sp>
        <p:nvSpPr>
          <p:cNvPr id="3" name="Text Placeholder 2">
            <a:extLst>
              <a:ext uri="{FF2B5EF4-FFF2-40B4-BE49-F238E27FC236}">
                <a16:creationId xmlns:a16="http://schemas.microsoft.com/office/drawing/2014/main" id="{F161C8A6-50B8-27F8-2660-1F316F06DA05}"/>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8CA21548-C785-F116-B3FD-E179A44CF4CB}"/>
              </a:ext>
            </a:extLst>
          </p:cNvPr>
          <p:cNvPicPr>
            <a:picLocks noChangeAspect="1"/>
          </p:cNvPicPr>
          <p:nvPr/>
        </p:nvPicPr>
        <p:blipFill>
          <a:blip r:embed="rId2"/>
          <a:stretch>
            <a:fillRect/>
          </a:stretch>
        </p:blipFill>
        <p:spPr>
          <a:xfrm>
            <a:off x="685799" y="1017849"/>
            <a:ext cx="8012937" cy="3812059"/>
          </a:xfrm>
          <a:prstGeom prst="rect">
            <a:avLst/>
          </a:prstGeom>
        </p:spPr>
      </p:pic>
    </p:spTree>
    <p:extLst>
      <p:ext uri="{BB962C8B-B14F-4D97-AF65-F5344CB8AC3E}">
        <p14:creationId xmlns:p14="http://schemas.microsoft.com/office/powerpoint/2010/main" val="2019902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34D65-8DB2-A0E5-6DF3-2D9DA0EC1B4D}"/>
              </a:ext>
            </a:extLst>
          </p:cNvPr>
          <p:cNvSpPr>
            <a:spLocks noGrp="1"/>
          </p:cNvSpPr>
          <p:nvPr>
            <p:ph type="title"/>
          </p:nvPr>
        </p:nvSpPr>
        <p:spPr/>
        <p:txBody>
          <a:bodyPr/>
          <a:lstStyle/>
          <a:p>
            <a:r>
              <a:rPr lang="en-US" dirty="0"/>
              <a:t>Instructions</a:t>
            </a:r>
          </a:p>
        </p:txBody>
      </p:sp>
      <p:sp>
        <p:nvSpPr>
          <p:cNvPr id="3" name="Content Placeholder 2">
            <a:extLst>
              <a:ext uri="{FF2B5EF4-FFF2-40B4-BE49-F238E27FC236}">
                <a16:creationId xmlns:a16="http://schemas.microsoft.com/office/drawing/2014/main" id="{D06A398E-726A-989A-185C-2E973C6792DA}"/>
              </a:ext>
            </a:extLst>
          </p:cNvPr>
          <p:cNvSpPr>
            <a:spLocks noGrp="1"/>
          </p:cNvSpPr>
          <p:nvPr>
            <p:ph idx="1"/>
          </p:nvPr>
        </p:nvSpPr>
        <p:spPr/>
        <p:txBody>
          <a:bodyPr>
            <a:normAutofit/>
          </a:bodyPr>
          <a:lstStyle/>
          <a:p>
            <a:r>
              <a:rPr lang="en-US" sz="2200" dirty="0"/>
              <a:t>Stay on Camera</a:t>
            </a:r>
          </a:p>
          <a:p>
            <a:r>
              <a:rPr lang="en-US" sz="2200" dirty="0"/>
              <a:t>Only use RPS Cloud for code</a:t>
            </a:r>
          </a:p>
          <a:p>
            <a:r>
              <a:rPr lang="en-US" sz="2200" dirty="0"/>
              <a:t>No Personal Git Account </a:t>
            </a:r>
          </a:p>
          <a:p>
            <a:r>
              <a:rPr lang="en-US" sz="2200" dirty="0"/>
              <a:t>Be interactive in session </a:t>
            </a:r>
          </a:p>
          <a:p>
            <a:r>
              <a:rPr lang="en-US" sz="2200" dirty="0"/>
              <a:t>Do hands on and upload them on git  on daily basis.</a:t>
            </a:r>
          </a:p>
          <a:p>
            <a:r>
              <a:rPr lang="en-US" sz="2200" dirty="0"/>
              <a:t> Join the session on time.</a:t>
            </a:r>
          </a:p>
          <a:p>
            <a:r>
              <a:rPr lang="en-US" sz="2200" dirty="0"/>
              <a:t>Attendance is recorded and tracked by team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8509260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CF0FF-A3B3-6FA1-C8E8-55CB2931C2C1}"/>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4BAB254A-7BE5-2599-D763-25DA614C5AAD}"/>
              </a:ext>
            </a:extLst>
          </p:cNvPr>
          <p:cNvSpPr>
            <a:spLocks noGrp="1"/>
          </p:cNvSpPr>
          <p:nvPr>
            <p:ph type="body" idx="1"/>
          </p:nvPr>
        </p:nvSpPr>
        <p:spPr/>
        <p:txBody>
          <a:bodyPr/>
          <a:lstStyle/>
          <a:p>
            <a:endParaRPr lang="en-US" dirty="0"/>
          </a:p>
          <a:p>
            <a:r>
              <a:rPr lang="en-US" dirty="0"/>
              <a:t>Exception</a:t>
            </a:r>
          </a:p>
          <a:p>
            <a:r>
              <a:rPr lang="en-US" dirty="0"/>
              <a:t>String</a:t>
            </a:r>
          </a:p>
          <a:p>
            <a:r>
              <a:rPr lang="en-US" dirty="0"/>
              <a:t>Practice exercises</a:t>
            </a:r>
          </a:p>
          <a:p>
            <a:r>
              <a:rPr lang="en-US" dirty="0" err="1"/>
              <a:t>QnA</a:t>
            </a:r>
            <a:endParaRPr lang="en-US" dirty="0"/>
          </a:p>
          <a:p>
            <a:endParaRPr lang="en-US" dirty="0"/>
          </a:p>
        </p:txBody>
      </p:sp>
    </p:spTree>
    <p:extLst>
      <p:ext uri="{BB962C8B-B14F-4D97-AF65-F5344CB8AC3E}">
        <p14:creationId xmlns:p14="http://schemas.microsoft.com/office/powerpoint/2010/main" val="1567863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E8AA-8C06-34E9-AF05-E803E7AC907B}"/>
              </a:ext>
            </a:extLst>
          </p:cNvPr>
          <p:cNvSpPr>
            <a:spLocks noGrp="1"/>
          </p:cNvSpPr>
          <p:nvPr>
            <p:ph type="title"/>
          </p:nvPr>
        </p:nvSpPr>
        <p:spPr/>
        <p:txBody>
          <a:bodyPr/>
          <a:lstStyle/>
          <a:p>
            <a:r>
              <a:rPr lang="en-US" dirty="0"/>
              <a:t>Exception</a:t>
            </a:r>
          </a:p>
        </p:txBody>
      </p:sp>
      <p:pic>
        <p:nvPicPr>
          <p:cNvPr id="4" name="Picture 3">
            <a:extLst>
              <a:ext uri="{FF2B5EF4-FFF2-40B4-BE49-F238E27FC236}">
                <a16:creationId xmlns:a16="http://schemas.microsoft.com/office/drawing/2014/main" id="{3AE7D5F5-AAF4-8692-D946-31E3CD8B2F3A}"/>
              </a:ext>
            </a:extLst>
          </p:cNvPr>
          <p:cNvPicPr>
            <a:picLocks noChangeAspect="1"/>
          </p:cNvPicPr>
          <p:nvPr/>
        </p:nvPicPr>
        <p:blipFill>
          <a:blip r:embed="rId2"/>
          <a:stretch>
            <a:fillRect/>
          </a:stretch>
        </p:blipFill>
        <p:spPr>
          <a:xfrm>
            <a:off x="1048408" y="1692128"/>
            <a:ext cx="6463862" cy="3307831"/>
          </a:xfrm>
          <a:prstGeom prst="rect">
            <a:avLst/>
          </a:prstGeom>
        </p:spPr>
      </p:pic>
      <p:sp>
        <p:nvSpPr>
          <p:cNvPr id="5" name="TextBox 4">
            <a:extLst>
              <a:ext uri="{FF2B5EF4-FFF2-40B4-BE49-F238E27FC236}">
                <a16:creationId xmlns:a16="http://schemas.microsoft.com/office/drawing/2014/main" id="{ED7ED52F-9455-2EF5-0D69-65C910F1D4D5}"/>
              </a:ext>
            </a:extLst>
          </p:cNvPr>
          <p:cNvSpPr txBox="1"/>
          <p:nvPr/>
        </p:nvSpPr>
        <p:spPr>
          <a:xfrm>
            <a:off x="670034" y="1261241"/>
            <a:ext cx="7989688" cy="430887"/>
          </a:xfrm>
          <a:prstGeom prst="rect">
            <a:avLst/>
          </a:prstGeom>
          <a:noFill/>
        </p:spPr>
        <p:txBody>
          <a:bodyPr wrap="none" rtlCol="0">
            <a:spAutoFit/>
          </a:bodyPr>
          <a:lstStyle/>
          <a:p>
            <a:r>
              <a:rPr lang="en-CA" sz="1100" b="0" i="0" dirty="0">
                <a:solidFill>
                  <a:srgbClr val="333333"/>
                </a:solidFill>
                <a:effectLst/>
                <a:latin typeface="Helvetica Neue" panose="02000503000000020004" pitchFamily="2" charset="0"/>
              </a:rPr>
              <a:t>Exception is an abnormal condition which occurs during the execution of a program and disrupts normal flow of a program. </a:t>
            </a:r>
          </a:p>
          <a:p>
            <a:r>
              <a:rPr lang="en-CA" sz="1100" b="0" i="0" dirty="0">
                <a:solidFill>
                  <a:srgbClr val="333333"/>
                </a:solidFill>
                <a:effectLst/>
                <a:latin typeface="Helvetica Neue" panose="02000503000000020004" pitchFamily="2" charset="0"/>
              </a:rPr>
              <a:t>This exception must be handled properly. If it is not handled, program will be terminated abruptly.</a:t>
            </a:r>
            <a:endParaRPr lang="en-US" sz="1100" dirty="0"/>
          </a:p>
        </p:txBody>
      </p:sp>
    </p:spTree>
    <p:extLst>
      <p:ext uri="{BB962C8B-B14F-4D97-AF65-F5344CB8AC3E}">
        <p14:creationId xmlns:p14="http://schemas.microsoft.com/office/powerpoint/2010/main" val="3551514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C9DB7-6BC1-1D36-F5E7-993DDDBD18F7}"/>
              </a:ext>
            </a:extLst>
          </p:cNvPr>
          <p:cNvSpPr>
            <a:spLocks noGrp="1"/>
          </p:cNvSpPr>
          <p:nvPr>
            <p:ph type="title"/>
          </p:nvPr>
        </p:nvSpPr>
        <p:spPr/>
        <p:txBody>
          <a:bodyPr/>
          <a:lstStyle/>
          <a:p>
            <a:r>
              <a:rPr lang="en-US" dirty="0"/>
              <a:t>Exception Handling</a:t>
            </a:r>
          </a:p>
        </p:txBody>
      </p:sp>
      <p:pic>
        <p:nvPicPr>
          <p:cNvPr id="4" name="Picture 3">
            <a:extLst>
              <a:ext uri="{FF2B5EF4-FFF2-40B4-BE49-F238E27FC236}">
                <a16:creationId xmlns:a16="http://schemas.microsoft.com/office/drawing/2014/main" id="{502365CD-1C3E-C18B-0C35-FAAD6898A014}"/>
              </a:ext>
            </a:extLst>
          </p:cNvPr>
          <p:cNvPicPr>
            <a:picLocks noChangeAspect="1"/>
          </p:cNvPicPr>
          <p:nvPr/>
        </p:nvPicPr>
        <p:blipFill>
          <a:blip r:embed="rId2"/>
          <a:stretch>
            <a:fillRect/>
          </a:stretch>
        </p:blipFill>
        <p:spPr>
          <a:xfrm>
            <a:off x="838200" y="1277981"/>
            <a:ext cx="3733800" cy="3467100"/>
          </a:xfrm>
          <a:prstGeom prst="rect">
            <a:avLst/>
          </a:prstGeom>
        </p:spPr>
      </p:pic>
    </p:spTree>
    <p:extLst>
      <p:ext uri="{BB962C8B-B14F-4D97-AF65-F5344CB8AC3E}">
        <p14:creationId xmlns:p14="http://schemas.microsoft.com/office/powerpoint/2010/main" val="3171573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89C47-FFBC-3514-731A-8352E41ED17D}"/>
              </a:ext>
            </a:extLst>
          </p:cNvPr>
          <p:cNvSpPr>
            <a:spLocks noGrp="1"/>
          </p:cNvSpPr>
          <p:nvPr>
            <p:ph type="title"/>
          </p:nvPr>
        </p:nvSpPr>
        <p:spPr/>
        <p:txBody>
          <a:bodyPr/>
          <a:lstStyle/>
          <a:p>
            <a:r>
              <a:rPr lang="en-US" dirty="0"/>
              <a:t>Type of Exception</a:t>
            </a:r>
          </a:p>
        </p:txBody>
      </p:sp>
      <p:pic>
        <p:nvPicPr>
          <p:cNvPr id="4" name="Picture 3">
            <a:extLst>
              <a:ext uri="{FF2B5EF4-FFF2-40B4-BE49-F238E27FC236}">
                <a16:creationId xmlns:a16="http://schemas.microsoft.com/office/drawing/2014/main" id="{BCA6A498-955F-83A4-8275-435EAC8033DC}"/>
              </a:ext>
            </a:extLst>
          </p:cNvPr>
          <p:cNvPicPr>
            <a:picLocks noChangeAspect="1"/>
          </p:cNvPicPr>
          <p:nvPr/>
        </p:nvPicPr>
        <p:blipFill>
          <a:blip r:embed="rId2"/>
          <a:stretch>
            <a:fillRect/>
          </a:stretch>
        </p:blipFill>
        <p:spPr>
          <a:xfrm>
            <a:off x="710225" y="997215"/>
            <a:ext cx="6968359" cy="3765020"/>
          </a:xfrm>
          <a:prstGeom prst="rect">
            <a:avLst/>
          </a:prstGeom>
        </p:spPr>
      </p:pic>
    </p:spTree>
    <p:extLst>
      <p:ext uri="{BB962C8B-B14F-4D97-AF65-F5344CB8AC3E}">
        <p14:creationId xmlns:p14="http://schemas.microsoft.com/office/powerpoint/2010/main" val="34817961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CE720-579C-F379-198E-AFAB1A8D814F}"/>
              </a:ext>
            </a:extLst>
          </p:cNvPr>
          <p:cNvSpPr>
            <a:spLocks noGrp="1"/>
          </p:cNvSpPr>
          <p:nvPr>
            <p:ph type="title"/>
          </p:nvPr>
        </p:nvSpPr>
        <p:spPr/>
        <p:txBody>
          <a:bodyPr/>
          <a:lstStyle/>
          <a:p>
            <a:r>
              <a:rPr lang="en-US" dirty="0"/>
              <a:t>Handle Exception</a:t>
            </a:r>
          </a:p>
        </p:txBody>
      </p:sp>
      <p:sp>
        <p:nvSpPr>
          <p:cNvPr id="3" name="Text Placeholder 2">
            <a:extLst>
              <a:ext uri="{FF2B5EF4-FFF2-40B4-BE49-F238E27FC236}">
                <a16:creationId xmlns:a16="http://schemas.microsoft.com/office/drawing/2014/main" id="{B57E5C18-5350-B6C3-9536-04F5F4109C94}"/>
              </a:ext>
            </a:extLst>
          </p:cNvPr>
          <p:cNvSpPr>
            <a:spLocks noGrp="1"/>
          </p:cNvSpPr>
          <p:nvPr>
            <p:ph type="body" idx="1"/>
          </p:nvPr>
        </p:nvSpPr>
        <p:spPr/>
        <p:txBody>
          <a:bodyPr/>
          <a:lstStyle/>
          <a:p>
            <a:pPr algn="l"/>
            <a:r>
              <a:rPr lang="en-CA" b="0" i="0" dirty="0">
                <a:solidFill>
                  <a:srgbClr val="333333"/>
                </a:solidFill>
                <a:effectLst/>
                <a:latin typeface="Helvetica Neue" panose="02000503000000020004" pitchFamily="2" charset="0"/>
              </a:rPr>
              <a:t>try block : The code or set of statements which are to be monitored for exception are kept in this block.</a:t>
            </a:r>
          </a:p>
          <a:p>
            <a:pPr algn="l"/>
            <a:r>
              <a:rPr lang="en-CA" b="0" i="0" dirty="0">
                <a:solidFill>
                  <a:srgbClr val="333333"/>
                </a:solidFill>
                <a:effectLst/>
                <a:latin typeface="Helvetica Neue" panose="02000503000000020004" pitchFamily="2" charset="0"/>
              </a:rPr>
              <a:t>catch block : This block catches the exceptions occurred in the try block.</a:t>
            </a:r>
          </a:p>
          <a:p>
            <a:pPr algn="l"/>
            <a:r>
              <a:rPr lang="en-CA" b="0" i="0" dirty="0">
                <a:solidFill>
                  <a:srgbClr val="333333"/>
                </a:solidFill>
                <a:effectLst/>
                <a:latin typeface="Helvetica Neue" panose="02000503000000020004" pitchFamily="2" charset="0"/>
              </a:rPr>
              <a:t>finally block : This block is always executed whether exception is occurred in the try block or not and occurred exception is caught in the catch block or not.</a:t>
            </a:r>
          </a:p>
          <a:p>
            <a:pPr marL="114300" indent="0">
              <a:buNone/>
            </a:pPr>
            <a:endParaRPr lang="en-US" dirty="0"/>
          </a:p>
        </p:txBody>
      </p:sp>
    </p:spTree>
    <p:extLst>
      <p:ext uri="{BB962C8B-B14F-4D97-AF65-F5344CB8AC3E}">
        <p14:creationId xmlns:p14="http://schemas.microsoft.com/office/powerpoint/2010/main" val="8146181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0DC1-25F2-C324-E042-F6732A2AA595}"/>
              </a:ext>
            </a:extLst>
          </p:cNvPr>
          <p:cNvSpPr>
            <a:spLocks noGrp="1"/>
          </p:cNvSpPr>
          <p:nvPr>
            <p:ph type="title"/>
          </p:nvPr>
        </p:nvSpPr>
        <p:spPr/>
        <p:txBody>
          <a:bodyPr/>
          <a:lstStyle/>
          <a:p>
            <a:r>
              <a:rPr lang="en-CA" dirty="0">
                <a:effectLst/>
                <a:latin typeface="Helvetica Neue" panose="02000503000000020004" pitchFamily="2" charset="0"/>
              </a:rPr>
              <a:t>Lab: </a:t>
            </a:r>
            <a:r>
              <a:rPr lang="en-CA" b="1" dirty="0">
                <a:effectLst/>
                <a:latin typeface="Helvetica Neue" panose="02000503000000020004" pitchFamily="2" charset="0"/>
              </a:rPr>
              <a:t>Credit Card Approval System</a:t>
            </a:r>
            <a:endParaRPr lang="en-US" dirty="0"/>
          </a:p>
        </p:txBody>
      </p:sp>
      <p:sp>
        <p:nvSpPr>
          <p:cNvPr id="3" name="Text Placeholder 2">
            <a:extLst>
              <a:ext uri="{FF2B5EF4-FFF2-40B4-BE49-F238E27FC236}">
                <a16:creationId xmlns:a16="http://schemas.microsoft.com/office/drawing/2014/main" id="{429A781F-D4B9-09DC-B2BF-2E024DB6299C}"/>
              </a:ext>
            </a:extLst>
          </p:cNvPr>
          <p:cNvSpPr>
            <a:spLocks noGrp="1"/>
          </p:cNvSpPr>
          <p:nvPr>
            <p:ph type="body" idx="1"/>
          </p:nvPr>
        </p:nvSpPr>
        <p:spPr/>
        <p:txBody>
          <a:bodyPr/>
          <a:lstStyle/>
          <a:p>
            <a:r>
              <a:rPr lang="en-CA" dirty="0">
                <a:effectLst/>
                <a:latin typeface="Helvetica Neue" panose="02000503000000020004" pitchFamily="2" charset="0"/>
              </a:rPr>
              <a:t>Design a program that evaluates whether a person is approved for a credit card based on the following criteria:</a:t>
            </a:r>
          </a:p>
          <a:p>
            <a:pPr marL="742950" lvl="1" indent="-285750">
              <a:buFont typeface="Arial" panose="020B0604020202020204" pitchFamily="34" charset="0"/>
              <a:buChar char="•"/>
            </a:pPr>
            <a:r>
              <a:rPr lang="en-CA" dirty="0">
                <a:effectLst/>
                <a:latin typeface="Helvetica Neue" panose="02000503000000020004" pitchFamily="2" charset="0"/>
              </a:rPr>
              <a:t>Minimum credit score requirement: 700</a:t>
            </a:r>
          </a:p>
          <a:p>
            <a:pPr marL="742950" lvl="1" indent="-285750">
              <a:buFont typeface="Arial" panose="020B0604020202020204" pitchFamily="34" charset="0"/>
              <a:buChar char="•"/>
            </a:pPr>
            <a:r>
              <a:rPr lang="en-CA" dirty="0">
                <a:effectLst/>
                <a:latin typeface="Helvetica Neue" panose="02000503000000020004" pitchFamily="2" charset="0"/>
              </a:rPr>
              <a:t>Maximum debt-to-income ratio: 30%</a:t>
            </a:r>
          </a:p>
          <a:p>
            <a:pPr marL="742950" lvl="1" indent="-285750">
              <a:buFont typeface="Arial" panose="020B0604020202020204" pitchFamily="34" charset="0"/>
              <a:buChar char="•"/>
            </a:pPr>
            <a:r>
              <a:rPr lang="en-CA" dirty="0">
                <a:effectLst/>
                <a:latin typeface="Helvetica Neue" panose="02000503000000020004" pitchFamily="2" charset="0"/>
              </a:rPr>
              <a:t>No recent bankruptcies (within the last 5 years)</a:t>
            </a:r>
          </a:p>
          <a:p>
            <a:pPr marL="742950" lvl="1" indent="-285750">
              <a:buFont typeface="Arial" panose="020B0604020202020204" pitchFamily="34" charset="0"/>
              <a:buChar char="•"/>
            </a:pPr>
            <a:r>
              <a:rPr lang="en-CA" dirty="0">
                <a:effectLst/>
                <a:latin typeface="Helvetica Neue" panose="02000503000000020004" pitchFamily="2" charset="0"/>
              </a:rPr>
              <a:t>Prompt the user to input their credit score, debt amount, income amount, and bankruptcy status, then use complex logical expressions to determine and output whether they are approved for the credit card.</a:t>
            </a:r>
          </a:p>
          <a:p>
            <a:endParaRPr lang="en-US" dirty="0"/>
          </a:p>
        </p:txBody>
      </p:sp>
    </p:spTree>
    <p:extLst>
      <p:ext uri="{BB962C8B-B14F-4D97-AF65-F5344CB8AC3E}">
        <p14:creationId xmlns:p14="http://schemas.microsoft.com/office/powerpoint/2010/main" val="8850679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FDA8-7522-A489-D6BB-359D1667ABE3}"/>
              </a:ext>
            </a:extLst>
          </p:cNvPr>
          <p:cNvSpPr>
            <a:spLocks noGrp="1"/>
          </p:cNvSpPr>
          <p:nvPr>
            <p:ph type="title"/>
          </p:nvPr>
        </p:nvSpPr>
        <p:spPr/>
        <p:txBody>
          <a:bodyPr/>
          <a:lstStyle/>
          <a:p>
            <a:r>
              <a:rPr lang="en-US" dirty="0"/>
              <a:t>Throw and Throws</a:t>
            </a:r>
          </a:p>
        </p:txBody>
      </p:sp>
      <p:pic>
        <p:nvPicPr>
          <p:cNvPr id="4" name="Picture 3">
            <a:extLst>
              <a:ext uri="{FF2B5EF4-FFF2-40B4-BE49-F238E27FC236}">
                <a16:creationId xmlns:a16="http://schemas.microsoft.com/office/drawing/2014/main" id="{6B3F6902-107E-C052-FD83-44E88D5030CD}"/>
              </a:ext>
            </a:extLst>
          </p:cNvPr>
          <p:cNvPicPr>
            <a:picLocks noChangeAspect="1"/>
          </p:cNvPicPr>
          <p:nvPr/>
        </p:nvPicPr>
        <p:blipFill>
          <a:blip r:embed="rId2"/>
          <a:stretch>
            <a:fillRect/>
          </a:stretch>
        </p:blipFill>
        <p:spPr>
          <a:xfrm>
            <a:off x="583324" y="1017850"/>
            <a:ext cx="7772400" cy="3443310"/>
          </a:xfrm>
          <a:prstGeom prst="rect">
            <a:avLst/>
          </a:prstGeom>
        </p:spPr>
      </p:pic>
    </p:spTree>
    <p:extLst>
      <p:ext uri="{BB962C8B-B14F-4D97-AF65-F5344CB8AC3E}">
        <p14:creationId xmlns:p14="http://schemas.microsoft.com/office/powerpoint/2010/main" val="6606116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E8C9-0526-FC47-C9EA-0593B7B41256}"/>
              </a:ext>
            </a:extLst>
          </p:cNvPr>
          <p:cNvSpPr>
            <a:spLocks noGrp="1"/>
          </p:cNvSpPr>
          <p:nvPr>
            <p:ph type="title"/>
          </p:nvPr>
        </p:nvSpPr>
        <p:spPr/>
        <p:txBody>
          <a:bodyPr/>
          <a:lstStyle/>
          <a:p>
            <a:r>
              <a:rPr lang="en-US" dirty="0"/>
              <a:t>Error and Exception</a:t>
            </a:r>
          </a:p>
        </p:txBody>
      </p:sp>
      <p:sp>
        <p:nvSpPr>
          <p:cNvPr id="3" name="Text Placeholder 2">
            <a:extLst>
              <a:ext uri="{FF2B5EF4-FFF2-40B4-BE49-F238E27FC236}">
                <a16:creationId xmlns:a16="http://schemas.microsoft.com/office/drawing/2014/main" id="{04B08690-D55D-08DF-ED21-F31175DD05C9}"/>
              </a:ext>
            </a:extLst>
          </p:cNvPr>
          <p:cNvSpPr>
            <a:spLocks noGrp="1"/>
          </p:cNvSpPr>
          <p:nvPr>
            <p:ph type="body" idx="1"/>
          </p:nvPr>
        </p:nvSpPr>
        <p:spPr/>
        <p:txBody>
          <a:bodyPr/>
          <a:lstStyle/>
          <a:p>
            <a:r>
              <a:rPr lang="en-CA" b="0" i="0" dirty="0">
                <a:solidFill>
                  <a:srgbClr val="333333"/>
                </a:solidFill>
                <a:effectLst/>
                <a:latin typeface="Helvetica Neue" panose="02000503000000020004" pitchFamily="2" charset="0"/>
              </a:rPr>
              <a:t>Errors are mainly caused by the environment in which an application is running. For example, </a:t>
            </a:r>
            <a:r>
              <a:rPr lang="en-CA" dirty="0" err="1"/>
              <a:t>OutOfMemoryError</a:t>
            </a:r>
            <a:r>
              <a:rPr lang="en-CA" b="0" i="0" dirty="0">
                <a:solidFill>
                  <a:srgbClr val="333333"/>
                </a:solidFill>
                <a:effectLst/>
                <a:latin typeface="Helvetica Neue" panose="02000503000000020004" pitchFamily="2" charset="0"/>
              </a:rPr>
              <a:t> happens when JVM runs out of memory. Where as exceptions are mainly caused by the application itself. For example, </a:t>
            </a:r>
            <a:r>
              <a:rPr lang="en-CA" dirty="0" err="1"/>
              <a:t>NullPointerException</a:t>
            </a:r>
            <a:r>
              <a:rPr lang="en-CA" b="0" i="0" dirty="0">
                <a:solidFill>
                  <a:srgbClr val="333333"/>
                </a:solidFill>
                <a:effectLst/>
                <a:latin typeface="Helvetica Neue" panose="02000503000000020004" pitchFamily="2" charset="0"/>
              </a:rPr>
              <a:t> occurs when an application tries to access null object.</a:t>
            </a:r>
            <a:endParaRPr lang="en-US" dirty="0"/>
          </a:p>
        </p:txBody>
      </p:sp>
    </p:spTree>
    <p:extLst>
      <p:ext uri="{BB962C8B-B14F-4D97-AF65-F5344CB8AC3E}">
        <p14:creationId xmlns:p14="http://schemas.microsoft.com/office/powerpoint/2010/main" val="18656184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F3DF1-9634-47F0-2631-8650BD1F0FC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3954DB8-AD3B-F1B4-CBE0-4DFAB354682C}"/>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978F4E5A-C84E-07BA-0805-AD46EEDED34B}"/>
              </a:ext>
            </a:extLst>
          </p:cNvPr>
          <p:cNvPicPr>
            <a:picLocks noChangeAspect="1"/>
          </p:cNvPicPr>
          <p:nvPr/>
        </p:nvPicPr>
        <p:blipFill>
          <a:blip r:embed="rId2"/>
          <a:stretch>
            <a:fillRect/>
          </a:stretch>
        </p:blipFill>
        <p:spPr>
          <a:xfrm>
            <a:off x="608575" y="70361"/>
            <a:ext cx="7723500" cy="5002778"/>
          </a:xfrm>
          <a:prstGeom prst="rect">
            <a:avLst/>
          </a:prstGeom>
        </p:spPr>
      </p:pic>
    </p:spTree>
    <p:extLst>
      <p:ext uri="{BB962C8B-B14F-4D97-AF65-F5344CB8AC3E}">
        <p14:creationId xmlns:p14="http://schemas.microsoft.com/office/powerpoint/2010/main" val="166333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D5478E-7ABA-31BF-9414-AF29FCC2527D}"/>
              </a:ext>
            </a:extLst>
          </p:cNvPr>
          <p:cNvSpPr>
            <a:spLocks noGrp="1"/>
          </p:cNvSpPr>
          <p:nvPr>
            <p:ph type="body" idx="1"/>
          </p:nvPr>
        </p:nvSpPr>
        <p:spPr>
          <a:xfrm>
            <a:off x="710275" y="1152475"/>
            <a:ext cx="7723500" cy="763789"/>
          </a:xfrm>
        </p:spPr>
        <p:txBody>
          <a:bodyPr/>
          <a:lstStyle/>
          <a:p>
            <a:pPr marL="114300" indent="0" algn="ctr">
              <a:buNone/>
            </a:pPr>
            <a:endParaRPr lang="en-US" dirty="0"/>
          </a:p>
          <a:p>
            <a:pPr marL="114300" indent="0" algn="ctr">
              <a:buNone/>
            </a:pPr>
            <a:endParaRPr lang="en-US" dirty="0"/>
          </a:p>
          <a:p>
            <a:pPr marL="114300" indent="0" algn="ctr">
              <a:buNone/>
            </a:pPr>
            <a:endParaRPr lang="en-US" dirty="0"/>
          </a:p>
          <a:p>
            <a:pPr marL="114300" indent="0" algn="ctr">
              <a:buNone/>
            </a:pPr>
            <a:endParaRPr lang="en-US" dirty="0"/>
          </a:p>
          <a:p>
            <a:pPr marL="114300" indent="0" algn="ctr">
              <a:buNone/>
            </a:pPr>
            <a:r>
              <a:rPr lang="en-US" dirty="0"/>
              <a:t>Take Break of 15 mins</a:t>
            </a:r>
          </a:p>
        </p:txBody>
      </p:sp>
    </p:spTree>
    <p:extLst>
      <p:ext uri="{BB962C8B-B14F-4D97-AF65-F5344CB8AC3E}">
        <p14:creationId xmlns:p14="http://schemas.microsoft.com/office/powerpoint/2010/main" val="1812329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36860-71D6-40DB-082E-30488654100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903ED86-8721-9540-0585-D9C5988EBE93}"/>
              </a:ext>
            </a:extLst>
          </p:cNvPr>
          <p:cNvPicPr>
            <a:picLocks noChangeAspect="1"/>
          </p:cNvPicPr>
          <p:nvPr/>
        </p:nvPicPr>
        <p:blipFill>
          <a:blip r:embed="rId2"/>
          <a:stretch>
            <a:fillRect/>
          </a:stretch>
        </p:blipFill>
        <p:spPr>
          <a:xfrm>
            <a:off x="270684" y="536525"/>
            <a:ext cx="8602631" cy="3746150"/>
          </a:xfrm>
          <a:prstGeom prst="rect">
            <a:avLst/>
          </a:prstGeom>
        </p:spPr>
      </p:pic>
    </p:spTree>
    <p:extLst>
      <p:ext uri="{BB962C8B-B14F-4D97-AF65-F5344CB8AC3E}">
        <p14:creationId xmlns:p14="http://schemas.microsoft.com/office/powerpoint/2010/main" val="3282356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D721E2-47E4-550C-E754-D69E6BF61A9A}"/>
              </a:ext>
            </a:extLst>
          </p:cNvPr>
          <p:cNvPicPr>
            <a:picLocks noChangeAspect="1"/>
          </p:cNvPicPr>
          <p:nvPr/>
        </p:nvPicPr>
        <p:blipFill>
          <a:blip r:embed="rId2"/>
          <a:stretch>
            <a:fillRect/>
          </a:stretch>
        </p:blipFill>
        <p:spPr>
          <a:xfrm>
            <a:off x="378373" y="898633"/>
            <a:ext cx="8261130" cy="3389587"/>
          </a:xfrm>
          <a:prstGeom prst="rect">
            <a:avLst/>
          </a:prstGeom>
        </p:spPr>
      </p:pic>
    </p:spTree>
    <p:extLst>
      <p:ext uri="{BB962C8B-B14F-4D97-AF65-F5344CB8AC3E}">
        <p14:creationId xmlns:p14="http://schemas.microsoft.com/office/powerpoint/2010/main" val="11730323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A8C80-23A7-B1E9-051A-DBEF8C81E1AD}"/>
              </a:ext>
            </a:extLst>
          </p:cNvPr>
          <p:cNvSpPr>
            <a:spLocks noGrp="1"/>
          </p:cNvSpPr>
          <p:nvPr>
            <p:ph type="title"/>
          </p:nvPr>
        </p:nvSpPr>
        <p:spPr/>
        <p:txBody>
          <a:bodyPr/>
          <a:lstStyle/>
          <a:p>
            <a:r>
              <a:rPr lang="en-US" dirty="0"/>
              <a:t>Try with Resources</a:t>
            </a:r>
          </a:p>
        </p:txBody>
      </p:sp>
      <p:pic>
        <p:nvPicPr>
          <p:cNvPr id="4" name="Picture 3">
            <a:extLst>
              <a:ext uri="{FF2B5EF4-FFF2-40B4-BE49-F238E27FC236}">
                <a16:creationId xmlns:a16="http://schemas.microsoft.com/office/drawing/2014/main" id="{8EE2B387-1339-B76A-5E73-A8DFBF009F21}"/>
              </a:ext>
            </a:extLst>
          </p:cNvPr>
          <p:cNvPicPr>
            <a:picLocks noChangeAspect="1"/>
          </p:cNvPicPr>
          <p:nvPr/>
        </p:nvPicPr>
        <p:blipFill>
          <a:blip r:embed="rId2"/>
          <a:stretch>
            <a:fillRect/>
          </a:stretch>
        </p:blipFill>
        <p:spPr>
          <a:xfrm>
            <a:off x="215900" y="1987550"/>
            <a:ext cx="7772400" cy="1042362"/>
          </a:xfrm>
          <a:prstGeom prst="rect">
            <a:avLst/>
          </a:prstGeom>
        </p:spPr>
      </p:pic>
    </p:spTree>
    <p:extLst>
      <p:ext uri="{BB962C8B-B14F-4D97-AF65-F5344CB8AC3E}">
        <p14:creationId xmlns:p14="http://schemas.microsoft.com/office/powerpoint/2010/main" val="2229042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09FD74-3A81-2053-9AD9-B9CE4F128145}"/>
              </a:ext>
            </a:extLst>
          </p:cNvPr>
          <p:cNvSpPr>
            <a:spLocks noGrp="1"/>
          </p:cNvSpPr>
          <p:nvPr>
            <p:ph type="title"/>
          </p:nvPr>
        </p:nvSpPr>
        <p:spPr/>
        <p:txBody>
          <a:bodyPr/>
          <a:lstStyle/>
          <a:p>
            <a:r>
              <a:rPr lang="en-US" dirty="0"/>
              <a:t>Collection</a:t>
            </a:r>
          </a:p>
        </p:txBody>
      </p:sp>
      <p:sp>
        <p:nvSpPr>
          <p:cNvPr id="5" name="Text Placeholder 4">
            <a:extLst>
              <a:ext uri="{FF2B5EF4-FFF2-40B4-BE49-F238E27FC236}">
                <a16:creationId xmlns:a16="http://schemas.microsoft.com/office/drawing/2014/main" id="{8993E598-1679-80D8-5D4D-6A389A563377}"/>
              </a:ext>
            </a:extLst>
          </p:cNvPr>
          <p:cNvSpPr>
            <a:spLocks noGrp="1"/>
          </p:cNvSpPr>
          <p:nvPr>
            <p:ph type="body" idx="1"/>
          </p:nvPr>
        </p:nvSpPr>
        <p:spPr/>
        <p:txBody>
          <a:bodyPr/>
          <a:lstStyle/>
          <a:p>
            <a:pPr algn="l"/>
            <a:r>
              <a:rPr lang="en-CA" b="0" i="0" dirty="0">
                <a:solidFill>
                  <a:srgbClr val="333333"/>
                </a:solidFill>
                <a:effectLst/>
                <a:latin typeface="Helvetica Neue" panose="02000503000000020004" pitchFamily="2" charset="0"/>
              </a:rPr>
              <a:t>Java Collection Framework is a framework which provides some predefined </a:t>
            </a:r>
            <a:r>
              <a:rPr lang="en-CA" b="0" i="0" dirty="0">
                <a:solidFill>
                  <a:srgbClr val="00B050"/>
                </a:solidFill>
                <a:effectLst/>
                <a:latin typeface="Helvetica Neue" panose="02000503000000020004" pitchFamily="2" charset="0"/>
              </a:rPr>
              <a:t>classes and interfaces </a:t>
            </a:r>
            <a:r>
              <a:rPr lang="en-CA" b="0" i="0" dirty="0">
                <a:solidFill>
                  <a:srgbClr val="333333"/>
                </a:solidFill>
                <a:effectLst/>
                <a:latin typeface="Helvetica Neue" panose="02000503000000020004" pitchFamily="2" charset="0"/>
              </a:rPr>
              <a:t>to </a:t>
            </a:r>
            <a:r>
              <a:rPr lang="en-CA" b="0" i="0" dirty="0">
                <a:solidFill>
                  <a:srgbClr val="00B050"/>
                </a:solidFill>
                <a:effectLst/>
                <a:latin typeface="Helvetica Neue" panose="02000503000000020004" pitchFamily="2" charset="0"/>
              </a:rPr>
              <a:t>store and manipulate the group of objects</a:t>
            </a:r>
            <a:r>
              <a:rPr lang="en-CA" b="0" i="0" dirty="0">
                <a:solidFill>
                  <a:srgbClr val="333333"/>
                </a:solidFill>
                <a:effectLst/>
                <a:latin typeface="Helvetica Neue" panose="02000503000000020004" pitchFamily="2" charset="0"/>
              </a:rPr>
              <a:t>. Using Java collection framework, you can store the objects as a List or as a Set or as a Queue or as a Map and perform basic operations like adding, removing, updating, sorting, searching etc.. with ease.</a:t>
            </a:r>
          </a:p>
          <a:p>
            <a:br>
              <a:rPr lang="en-CA" dirty="0"/>
            </a:br>
            <a:endParaRPr lang="en-US" dirty="0"/>
          </a:p>
        </p:txBody>
      </p:sp>
    </p:spTree>
    <p:extLst>
      <p:ext uri="{BB962C8B-B14F-4D97-AF65-F5344CB8AC3E}">
        <p14:creationId xmlns:p14="http://schemas.microsoft.com/office/powerpoint/2010/main" val="1461565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C2F6B-9194-A393-281B-29B89BD7BD1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DD72A08-E303-6B5D-E8AB-F74050209329}"/>
              </a:ext>
            </a:extLst>
          </p:cNvPr>
          <p:cNvPicPr>
            <a:picLocks noChangeAspect="1"/>
          </p:cNvPicPr>
          <p:nvPr/>
        </p:nvPicPr>
        <p:blipFill>
          <a:blip r:embed="rId2"/>
          <a:stretch>
            <a:fillRect/>
          </a:stretch>
        </p:blipFill>
        <p:spPr>
          <a:xfrm>
            <a:off x="710225" y="0"/>
            <a:ext cx="7606085" cy="5143500"/>
          </a:xfrm>
          <a:prstGeom prst="rect">
            <a:avLst/>
          </a:prstGeom>
        </p:spPr>
      </p:pic>
    </p:spTree>
    <p:extLst>
      <p:ext uri="{BB962C8B-B14F-4D97-AF65-F5344CB8AC3E}">
        <p14:creationId xmlns:p14="http://schemas.microsoft.com/office/powerpoint/2010/main" val="15981763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695C6-543E-43F5-6EE9-5D15C084FAFE}"/>
              </a:ext>
            </a:extLst>
          </p:cNvPr>
          <p:cNvSpPr>
            <a:spLocks noGrp="1"/>
          </p:cNvSpPr>
          <p:nvPr>
            <p:ph type="title"/>
          </p:nvPr>
        </p:nvSpPr>
        <p:spPr>
          <a:xfrm>
            <a:off x="710275" y="-30918"/>
            <a:ext cx="7723500" cy="481200"/>
          </a:xfrm>
        </p:spPr>
        <p:txBody>
          <a:bodyPr/>
          <a:lstStyle/>
          <a:p>
            <a:r>
              <a:rPr lang="en-US" dirty="0"/>
              <a:t>List</a:t>
            </a:r>
          </a:p>
        </p:txBody>
      </p:sp>
      <p:sp>
        <p:nvSpPr>
          <p:cNvPr id="3" name="Text Placeholder 2">
            <a:extLst>
              <a:ext uri="{FF2B5EF4-FFF2-40B4-BE49-F238E27FC236}">
                <a16:creationId xmlns:a16="http://schemas.microsoft.com/office/drawing/2014/main" id="{F0AD66BA-6F04-67CB-A4ED-095FD5400A08}"/>
              </a:ext>
            </a:extLst>
          </p:cNvPr>
          <p:cNvSpPr>
            <a:spLocks noGrp="1"/>
          </p:cNvSpPr>
          <p:nvPr>
            <p:ph type="body" idx="1"/>
          </p:nvPr>
        </p:nvSpPr>
        <p:spPr>
          <a:xfrm>
            <a:off x="710275" y="315310"/>
            <a:ext cx="7723500" cy="4828190"/>
          </a:xfrm>
        </p:spPr>
        <p:txBody>
          <a:bodyPr/>
          <a:lstStyle/>
          <a:p>
            <a:pPr marL="114300" indent="0" algn="l">
              <a:buNone/>
            </a:pPr>
            <a:r>
              <a:rPr lang="en-CA" sz="1000" b="1" i="0" dirty="0">
                <a:solidFill>
                  <a:srgbClr val="333333"/>
                </a:solidFill>
                <a:effectLst/>
                <a:latin typeface="Helvetica Neue" panose="02000503000000020004" pitchFamily="2" charset="0"/>
              </a:rPr>
              <a:t>Intro :</a:t>
            </a:r>
            <a:endParaRPr lang="en-CA" sz="1000" b="0" i="0" dirty="0">
              <a:solidFill>
                <a:srgbClr val="333333"/>
              </a:solidFill>
              <a:effectLst/>
              <a:latin typeface="Helvetica Neue" panose="02000503000000020004" pitchFamily="2" charset="0"/>
            </a:endParaRPr>
          </a:p>
          <a:p>
            <a:pPr algn="l">
              <a:buFont typeface="Arial" panose="020B0604020202020204" pitchFamily="34" charset="0"/>
              <a:buChar char="•"/>
            </a:pPr>
            <a:r>
              <a:rPr lang="en-CA" sz="1000" b="0" i="0" dirty="0">
                <a:solidFill>
                  <a:srgbClr val="333333"/>
                </a:solidFill>
                <a:effectLst/>
                <a:latin typeface="Helvetica Neue" panose="02000503000000020004" pitchFamily="2" charset="0"/>
              </a:rPr>
              <a:t>List is a sequential collection of objects.</a:t>
            </a:r>
          </a:p>
          <a:p>
            <a:pPr algn="l">
              <a:buFont typeface="Arial" panose="020B0604020202020204" pitchFamily="34" charset="0"/>
              <a:buChar char="•"/>
            </a:pPr>
            <a:r>
              <a:rPr lang="en-CA" sz="1000" b="0" i="0" dirty="0">
                <a:solidFill>
                  <a:srgbClr val="333333"/>
                </a:solidFill>
                <a:effectLst/>
                <a:latin typeface="Helvetica Neue" panose="02000503000000020004" pitchFamily="2" charset="0"/>
              </a:rPr>
              <a:t>Elements are positioned using zero-based index.</a:t>
            </a:r>
          </a:p>
          <a:p>
            <a:pPr algn="l">
              <a:buFont typeface="Arial" panose="020B0604020202020204" pitchFamily="34" charset="0"/>
              <a:buChar char="•"/>
            </a:pPr>
            <a:r>
              <a:rPr lang="en-CA" sz="1000" b="0" i="0" dirty="0">
                <a:solidFill>
                  <a:srgbClr val="333333"/>
                </a:solidFill>
                <a:effectLst/>
                <a:latin typeface="Helvetica Neue" panose="02000503000000020004" pitchFamily="2" charset="0"/>
              </a:rPr>
              <a:t>Elements can be inserted or removed or retrieved from any arbitrary position using an integer index.</a:t>
            </a:r>
          </a:p>
          <a:p>
            <a:pPr marL="114300" indent="0" algn="l">
              <a:buNone/>
            </a:pPr>
            <a:r>
              <a:rPr lang="en-CA" sz="1000" b="1" i="0" dirty="0">
                <a:solidFill>
                  <a:srgbClr val="333333"/>
                </a:solidFill>
                <a:effectLst/>
                <a:latin typeface="Helvetica Neue" panose="02000503000000020004" pitchFamily="2" charset="0"/>
              </a:rPr>
              <a:t>Popular Implementations :</a:t>
            </a:r>
            <a:endParaRPr lang="en-CA" sz="1000" b="0" i="0" dirty="0">
              <a:solidFill>
                <a:srgbClr val="333333"/>
              </a:solidFill>
              <a:effectLst/>
              <a:latin typeface="Helvetica Neue" panose="02000503000000020004" pitchFamily="2" charset="0"/>
            </a:endParaRPr>
          </a:p>
          <a:p>
            <a:pPr algn="l">
              <a:buFont typeface="Arial" panose="020B0604020202020204" pitchFamily="34" charset="0"/>
              <a:buChar char="•"/>
            </a:pPr>
            <a:r>
              <a:rPr lang="en-CA" sz="1000" b="0" i="0" dirty="0" err="1">
                <a:solidFill>
                  <a:srgbClr val="333333"/>
                </a:solidFill>
                <a:effectLst/>
                <a:latin typeface="Helvetica Neue" panose="02000503000000020004" pitchFamily="2" charset="0"/>
              </a:rPr>
              <a:t>ArrayList</a:t>
            </a:r>
            <a:r>
              <a:rPr lang="en-CA" sz="1000" b="0" i="0" dirty="0">
                <a:solidFill>
                  <a:srgbClr val="333333"/>
                </a:solidFill>
                <a:effectLst/>
                <a:latin typeface="Helvetica Neue" panose="02000503000000020004" pitchFamily="2" charset="0"/>
              </a:rPr>
              <a:t>, Vector And LinkedList</a:t>
            </a:r>
          </a:p>
          <a:p>
            <a:pPr marL="114300" indent="0" algn="l">
              <a:buNone/>
            </a:pPr>
            <a:r>
              <a:rPr lang="en-CA" sz="1000" b="1" i="0" dirty="0">
                <a:solidFill>
                  <a:srgbClr val="333333"/>
                </a:solidFill>
                <a:effectLst/>
                <a:latin typeface="Helvetica Neue" panose="02000503000000020004" pitchFamily="2" charset="0"/>
              </a:rPr>
              <a:t>Internal Structure :</a:t>
            </a:r>
            <a:endParaRPr lang="en-CA" sz="1000" b="0" i="0" dirty="0">
              <a:solidFill>
                <a:srgbClr val="333333"/>
              </a:solidFill>
              <a:effectLst/>
              <a:latin typeface="Helvetica Neue" panose="02000503000000020004" pitchFamily="2" charset="0"/>
            </a:endParaRPr>
          </a:p>
          <a:p>
            <a:pPr algn="l">
              <a:buFont typeface="Arial" panose="020B0604020202020204" pitchFamily="34" charset="0"/>
              <a:buChar char="•"/>
            </a:pPr>
            <a:r>
              <a:rPr lang="en-CA" sz="1000" b="0" i="0" dirty="0" err="1">
                <a:solidFill>
                  <a:srgbClr val="333333"/>
                </a:solidFill>
                <a:effectLst/>
                <a:latin typeface="Helvetica Neue" panose="02000503000000020004" pitchFamily="2" charset="0"/>
              </a:rPr>
              <a:t>ArrayList</a:t>
            </a:r>
            <a:r>
              <a:rPr lang="en-CA" sz="1000" b="0" i="0" dirty="0">
                <a:solidFill>
                  <a:srgbClr val="333333"/>
                </a:solidFill>
                <a:effectLst/>
                <a:latin typeface="Helvetica Neue" panose="02000503000000020004" pitchFamily="2" charset="0"/>
              </a:rPr>
              <a:t> : Internally uses re-sizable array which grows or shrinks as we add or delete elements.</a:t>
            </a:r>
          </a:p>
          <a:p>
            <a:pPr algn="l">
              <a:buFont typeface="Arial" panose="020B0604020202020204" pitchFamily="34" charset="0"/>
              <a:buChar char="•"/>
            </a:pPr>
            <a:r>
              <a:rPr lang="en-CA" sz="1000" b="0" i="0" dirty="0">
                <a:solidFill>
                  <a:srgbClr val="333333"/>
                </a:solidFill>
                <a:effectLst/>
                <a:latin typeface="Helvetica Neue" panose="02000503000000020004" pitchFamily="2" charset="0"/>
              </a:rPr>
              <a:t>Vector : Same as </a:t>
            </a:r>
            <a:r>
              <a:rPr lang="en-CA" sz="1000" b="0" i="0" dirty="0" err="1">
                <a:solidFill>
                  <a:srgbClr val="333333"/>
                </a:solidFill>
                <a:effectLst/>
                <a:latin typeface="Helvetica Neue" panose="02000503000000020004" pitchFamily="2" charset="0"/>
              </a:rPr>
              <a:t>ArrayList</a:t>
            </a:r>
            <a:r>
              <a:rPr lang="en-CA" sz="1000" b="0" i="0" dirty="0">
                <a:solidFill>
                  <a:srgbClr val="333333"/>
                </a:solidFill>
                <a:effectLst/>
                <a:latin typeface="Helvetica Neue" panose="02000503000000020004" pitchFamily="2" charset="0"/>
              </a:rPr>
              <a:t> but it is synchronized.</a:t>
            </a:r>
          </a:p>
          <a:p>
            <a:pPr algn="l">
              <a:buFont typeface="Arial" panose="020B0604020202020204" pitchFamily="34" charset="0"/>
              <a:buChar char="•"/>
            </a:pPr>
            <a:r>
              <a:rPr lang="en-CA" sz="1000" b="0" i="0" dirty="0">
                <a:solidFill>
                  <a:srgbClr val="333333"/>
                </a:solidFill>
                <a:effectLst/>
                <a:latin typeface="Helvetica Neue" panose="02000503000000020004" pitchFamily="2" charset="0"/>
              </a:rPr>
              <a:t>LinkedList : Elements are stored as Nodes where each node consists of three parts – Reference To Previous Element, Value Of The Element and Reference To Next Element.</a:t>
            </a:r>
          </a:p>
          <a:p>
            <a:pPr marL="114300" indent="0" algn="l">
              <a:buNone/>
            </a:pPr>
            <a:r>
              <a:rPr lang="en-CA" sz="1000" b="1" i="0" dirty="0">
                <a:solidFill>
                  <a:srgbClr val="333333"/>
                </a:solidFill>
                <a:effectLst/>
                <a:latin typeface="Helvetica Neue" panose="02000503000000020004" pitchFamily="2" charset="0"/>
              </a:rPr>
              <a:t>Null Elements :</a:t>
            </a:r>
            <a:endParaRPr lang="en-CA" sz="1000" b="0" i="0" dirty="0">
              <a:solidFill>
                <a:srgbClr val="333333"/>
              </a:solidFill>
              <a:effectLst/>
              <a:latin typeface="Helvetica Neue" panose="02000503000000020004" pitchFamily="2" charset="0"/>
            </a:endParaRPr>
          </a:p>
          <a:p>
            <a:pPr algn="l">
              <a:buFont typeface="Arial" panose="020B0604020202020204" pitchFamily="34" charset="0"/>
              <a:buChar char="•"/>
            </a:pPr>
            <a:r>
              <a:rPr lang="en-CA" sz="1000" b="0" i="0" dirty="0" err="1">
                <a:solidFill>
                  <a:srgbClr val="333333"/>
                </a:solidFill>
                <a:effectLst/>
                <a:latin typeface="Helvetica Neue" panose="02000503000000020004" pitchFamily="2" charset="0"/>
              </a:rPr>
              <a:t>ArrayList</a:t>
            </a:r>
            <a:r>
              <a:rPr lang="en-CA" sz="1000" b="0" i="0" dirty="0">
                <a:solidFill>
                  <a:srgbClr val="333333"/>
                </a:solidFill>
                <a:effectLst/>
                <a:latin typeface="Helvetica Neue" panose="02000503000000020004" pitchFamily="2" charset="0"/>
              </a:rPr>
              <a:t> : Yes</a:t>
            </a:r>
          </a:p>
          <a:p>
            <a:pPr algn="l">
              <a:buFont typeface="Arial" panose="020B0604020202020204" pitchFamily="34" charset="0"/>
              <a:buChar char="•"/>
            </a:pPr>
            <a:r>
              <a:rPr lang="en-CA" sz="1000" b="0" i="0" dirty="0">
                <a:solidFill>
                  <a:srgbClr val="333333"/>
                </a:solidFill>
                <a:effectLst/>
                <a:latin typeface="Helvetica Neue" panose="02000503000000020004" pitchFamily="2" charset="0"/>
              </a:rPr>
              <a:t>Vector : Yes</a:t>
            </a:r>
          </a:p>
          <a:p>
            <a:pPr algn="l">
              <a:buFont typeface="Arial" panose="020B0604020202020204" pitchFamily="34" charset="0"/>
              <a:buChar char="•"/>
            </a:pPr>
            <a:r>
              <a:rPr lang="en-CA" sz="1000" b="0" i="0" dirty="0">
                <a:solidFill>
                  <a:srgbClr val="333333"/>
                </a:solidFill>
                <a:effectLst/>
                <a:latin typeface="Helvetica Neue" panose="02000503000000020004" pitchFamily="2" charset="0"/>
              </a:rPr>
              <a:t>LinkedList : Yes</a:t>
            </a:r>
          </a:p>
          <a:p>
            <a:pPr marL="114300" indent="0" algn="l">
              <a:buNone/>
            </a:pPr>
            <a:r>
              <a:rPr lang="en-CA" sz="1000" b="1" i="0" dirty="0">
                <a:solidFill>
                  <a:srgbClr val="333333"/>
                </a:solidFill>
                <a:effectLst/>
                <a:latin typeface="Helvetica Neue" panose="02000503000000020004" pitchFamily="2" charset="0"/>
              </a:rPr>
              <a:t>Duplicate Elements :</a:t>
            </a:r>
            <a:endParaRPr lang="en-CA" sz="1000" b="0" i="0" dirty="0">
              <a:solidFill>
                <a:srgbClr val="333333"/>
              </a:solidFill>
              <a:effectLst/>
              <a:latin typeface="Helvetica Neue" panose="02000503000000020004" pitchFamily="2" charset="0"/>
            </a:endParaRPr>
          </a:p>
          <a:p>
            <a:pPr algn="l">
              <a:buFont typeface="Arial" panose="020B0604020202020204" pitchFamily="34" charset="0"/>
              <a:buChar char="•"/>
            </a:pPr>
            <a:r>
              <a:rPr lang="en-CA" sz="1000" b="0" i="0" dirty="0" err="1">
                <a:solidFill>
                  <a:srgbClr val="333333"/>
                </a:solidFill>
                <a:effectLst/>
                <a:latin typeface="Helvetica Neue" panose="02000503000000020004" pitchFamily="2" charset="0"/>
              </a:rPr>
              <a:t>ArrayList</a:t>
            </a:r>
            <a:r>
              <a:rPr lang="en-CA" sz="1000" b="0" i="0" dirty="0">
                <a:solidFill>
                  <a:srgbClr val="333333"/>
                </a:solidFill>
                <a:effectLst/>
                <a:latin typeface="Helvetica Neue" panose="02000503000000020004" pitchFamily="2" charset="0"/>
              </a:rPr>
              <a:t> : Yes</a:t>
            </a:r>
          </a:p>
          <a:p>
            <a:pPr algn="l">
              <a:buFont typeface="Arial" panose="020B0604020202020204" pitchFamily="34" charset="0"/>
              <a:buChar char="•"/>
            </a:pPr>
            <a:r>
              <a:rPr lang="en-CA" sz="1000" b="0" i="0" dirty="0">
                <a:solidFill>
                  <a:srgbClr val="333333"/>
                </a:solidFill>
                <a:effectLst/>
                <a:latin typeface="Helvetica Neue" panose="02000503000000020004" pitchFamily="2" charset="0"/>
              </a:rPr>
              <a:t>Vector : Yes</a:t>
            </a:r>
          </a:p>
          <a:p>
            <a:pPr algn="l">
              <a:buFont typeface="Arial" panose="020B0604020202020204" pitchFamily="34" charset="0"/>
              <a:buChar char="•"/>
            </a:pPr>
            <a:r>
              <a:rPr lang="en-CA" sz="1000" b="0" i="0" dirty="0">
                <a:solidFill>
                  <a:srgbClr val="333333"/>
                </a:solidFill>
                <a:effectLst/>
                <a:latin typeface="Helvetica Neue" panose="02000503000000020004" pitchFamily="2" charset="0"/>
              </a:rPr>
              <a:t>LinkedList : Yes</a:t>
            </a:r>
          </a:p>
          <a:p>
            <a:pPr marL="114300" indent="0" algn="l">
              <a:buNone/>
            </a:pPr>
            <a:r>
              <a:rPr lang="en-CA" sz="1000" b="1" i="0" dirty="0">
                <a:solidFill>
                  <a:srgbClr val="333333"/>
                </a:solidFill>
                <a:effectLst/>
                <a:latin typeface="Helvetica Neue" panose="02000503000000020004" pitchFamily="2" charset="0"/>
              </a:rPr>
              <a:t>Order Of Elements :</a:t>
            </a:r>
            <a:endParaRPr lang="en-CA" sz="1000" b="0" i="0" dirty="0">
              <a:solidFill>
                <a:srgbClr val="333333"/>
              </a:solidFill>
              <a:effectLst/>
              <a:latin typeface="Helvetica Neue" panose="02000503000000020004" pitchFamily="2" charset="0"/>
            </a:endParaRPr>
          </a:p>
          <a:p>
            <a:pPr algn="l">
              <a:buFont typeface="Arial" panose="020B0604020202020204" pitchFamily="34" charset="0"/>
              <a:buChar char="•"/>
            </a:pPr>
            <a:r>
              <a:rPr lang="en-CA" sz="1000" b="0" i="0" dirty="0" err="1">
                <a:solidFill>
                  <a:srgbClr val="333333"/>
                </a:solidFill>
                <a:effectLst/>
                <a:latin typeface="Helvetica Neue" panose="02000503000000020004" pitchFamily="2" charset="0"/>
              </a:rPr>
              <a:t>ArrayList</a:t>
            </a:r>
            <a:r>
              <a:rPr lang="en-CA" sz="1000" b="0" i="0" dirty="0">
                <a:solidFill>
                  <a:srgbClr val="333333"/>
                </a:solidFill>
                <a:effectLst/>
                <a:latin typeface="Helvetica Neue" panose="02000503000000020004" pitchFamily="2" charset="0"/>
              </a:rPr>
              <a:t> : Insertion Order</a:t>
            </a:r>
          </a:p>
          <a:p>
            <a:pPr algn="l">
              <a:buFont typeface="Arial" panose="020B0604020202020204" pitchFamily="34" charset="0"/>
              <a:buChar char="•"/>
            </a:pPr>
            <a:r>
              <a:rPr lang="en-CA" sz="1000" b="0" i="0" dirty="0">
                <a:solidFill>
                  <a:srgbClr val="333333"/>
                </a:solidFill>
                <a:effectLst/>
                <a:latin typeface="Helvetica Neue" panose="02000503000000020004" pitchFamily="2" charset="0"/>
              </a:rPr>
              <a:t>Vector : Insertion Order</a:t>
            </a:r>
          </a:p>
          <a:p>
            <a:pPr algn="l">
              <a:buFont typeface="Arial" panose="020B0604020202020204" pitchFamily="34" charset="0"/>
              <a:buChar char="•"/>
            </a:pPr>
            <a:r>
              <a:rPr lang="en-CA" sz="1000" b="0" i="0" dirty="0">
                <a:solidFill>
                  <a:srgbClr val="333333"/>
                </a:solidFill>
                <a:effectLst/>
                <a:latin typeface="Helvetica Neue" panose="02000503000000020004" pitchFamily="2" charset="0"/>
              </a:rPr>
              <a:t>LinkedList : Insertion Order</a:t>
            </a:r>
          </a:p>
          <a:p>
            <a:pPr marL="114300" indent="0" algn="l">
              <a:buNone/>
            </a:pPr>
            <a:r>
              <a:rPr lang="en-CA" sz="1000" b="1" i="0" dirty="0">
                <a:solidFill>
                  <a:srgbClr val="333333"/>
                </a:solidFill>
                <a:effectLst/>
                <a:latin typeface="Helvetica Neue" panose="02000503000000020004" pitchFamily="2" charset="0"/>
              </a:rPr>
              <a:t>When to use?</a:t>
            </a:r>
            <a:endParaRPr lang="en-CA" sz="1000" b="0" i="0" dirty="0">
              <a:solidFill>
                <a:srgbClr val="333333"/>
              </a:solidFill>
              <a:effectLst/>
              <a:latin typeface="Helvetica Neue" panose="02000503000000020004" pitchFamily="2" charset="0"/>
            </a:endParaRPr>
          </a:p>
          <a:p>
            <a:pPr algn="l">
              <a:buFont typeface="Arial" panose="020B0604020202020204" pitchFamily="34" charset="0"/>
              <a:buChar char="•"/>
            </a:pPr>
            <a:r>
              <a:rPr lang="en-CA" sz="1000" b="0" i="0" dirty="0" err="1">
                <a:solidFill>
                  <a:srgbClr val="333333"/>
                </a:solidFill>
                <a:effectLst/>
                <a:latin typeface="Helvetica Neue" panose="02000503000000020004" pitchFamily="2" charset="0"/>
              </a:rPr>
              <a:t>ArrayList</a:t>
            </a:r>
            <a:r>
              <a:rPr lang="en-CA" sz="1000" b="0" i="0" dirty="0">
                <a:solidFill>
                  <a:srgbClr val="333333"/>
                </a:solidFill>
                <a:effectLst/>
                <a:latin typeface="Helvetica Neue" panose="02000503000000020004" pitchFamily="2" charset="0"/>
              </a:rPr>
              <a:t> : Use it when more search operations are needed then insertion and removal.</a:t>
            </a:r>
          </a:p>
          <a:p>
            <a:pPr algn="l">
              <a:buFont typeface="Arial" panose="020B0604020202020204" pitchFamily="34" charset="0"/>
              <a:buChar char="•"/>
            </a:pPr>
            <a:r>
              <a:rPr lang="en-CA" sz="1000" b="0" i="0" dirty="0">
                <a:solidFill>
                  <a:srgbClr val="333333"/>
                </a:solidFill>
                <a:effectLst/>
                <a:latin typeface="Helvetica Neue" panose="02000503000000020004" pitchFamily="2" charset="0"/>
              </a:rPr>
              <a:t>Vector : Use it when you need synchronized list.</a:t>
            </a:r>
          </a:p>
          <a:p>
            <a:pPr algn="l">
              <a:buFont typeface="Arial" panose="020B0604020202020204" pitchFamily="34" charset="0"/>
              <a:buChar char="•"/>
            </a:pPr>
            <a:r>
              <a:rPr lang="en-CA" sz="1000" b="0" i="0" dirty="0">
                <a:solidFill>
                  <a:srgbClr val="333333"/>
                </a:solidFill>
                <a:effectLst/>
                <a:latin typeface="Helvetica Neue" panose="02000503000000020004" pitchFamily="2" charset="0"/>
              </a:rPr>
              <a:t>LinkedList : Use it when insertion and removal are needed frequently.</a:t>
            </a:r>
          </a:p>
          <a:p>
            <a:pPr algn="l">
              <a:buFont typeface="Arial" panose="020B0604020202020204" pitchFamily="34" charset="0"/>
              <a:buChar char="•"/>
            </a:pPr>
            <a:endParaRPr lang="en-CA" sz="1000" b="0" i="0" dirty="0">
              <a:solidFill>
                <a:srgbClr val="333333"/>
              </a:solidFill>
              <a:effectLst/>
              <a:latin typeface="Helvetica Neue" panose="02000503000000020004" pitchFamily="2" charset="0"/>
            </a:endParaRPr>
          </a:p>
          <a:p>
            <a:pPr marL="114300" indent="0">
              <a:buNone/>
            </a:pPr>
            <a:br>
              <a:rPr lang="en-CA" sz="1000" dirty="0"/>
            </a:br>
            <a:endParaRPr lang="en-US" sz="1000" dirty="0"/>
          </a:p>
        </p:txBody>
      </p:sp>
    </p:spTree>
    <p:extLst>
      <p:ext uri="{BB962C8B-B14F-4D97-AF65-F5344CB8AC3E}">
        <p14:creationId xmlns:p14="http://schemas.microsoft.com/office/powerpoint/2010/main" val="38430749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61294-F632-5F82-EFF5-A7D0361493FD}"/>
              </a:ext>
            </a:extLst>
          </p:cNvPr>
          <p:cNvSpPr>
            <a:spLocks noGrp="1"/>
          </p:cNvSpPr>
          <p:nvPr>
            <p:ph type="title"/>
          </p:nvPr>
        </p:nvSpPr>
        <p:spPr>
          <a:xfrm>
            <a:off x="710275" y="166158"/>
            <a:ext cx="7723500" cy="481200"/>
          </a:xfrm>
        </p:spPr>
        <p:txBody>
          <a:bodyPr/>
          <a:lstStyle/>
          <a:p>
            <a:r>
              <a:rPr lang="en-US" dirty="0"/>
              <a:t>Queue</a:t>
            </a:r>
          </a:p>
        </p:txBody>
      </p:sp>
      <p:sp>
        <p:nvSpPr>
          <p:cNvPr id="3" name="Text Placeholder 2">
            <a:extLst>
              <a:ext uri="{FF2B5EF4-FFF2-40B4-BE49-F238E27FC236}">
                <a16:creationId xmlns:a16="http://schemas.microsoft.com/office/drawing/2014/main" id="{9DC1D27B-DD7F-0F7D-E779-7B131BFEFEA6}"/>
              </a:ext>
            </a:extLst>
          </p:cNvPr>
          <p:cNvSpPr>
            <a:spLocks noGrp="1"/>
          </p:cNvSpPr>
          <p:nvPr>
            <p:ph type="body" idx="1"/>
          </p:nvPr>
        </p:nvSpPr>
        <p:spPr>
          <a:xfrm>
            <a:off x="710275" y="575441"/>
            <a:ext cx="7723500" cy="4031534"/>
          </a:xfrm>
        </p:spPr>
        <p:txBody>
          <a:bodyPr/>
          <a:lstStyle/>
          <a:p>
            <a:pPr marL="114300" indent="0" algn="l">
              <a:buNone/>
            </a:pPr>
            <a:r>
              <a:rPr lang="en-CA" sz="1100" b="1" i="0" dirty="0">
                <a:solidFill>
                  <a:srgbClr val="333333"/>
                </a:solidFill>
                <a:effectLst/>
                <a:latin typeface="Helvetica Neue" panose="02000503000000020004" pitchFamily="2" charset="0"/>
              </a:rPr>
              <a:t>Intro :</a:t>
            </a:r>
            <a:endParaRPr lang="en-CA" sz="1100" b="0" i="0" dirty="0">
              <a:solidFill>
                <a:srgbClr val="333333"/>
              </a:solidFill>
              <a:effectLst/>
              <a:latin typeface="Helvetica Neue" panose="02000503000000020004" pitchFamily="2" charset="0"/>
            </a:endParaRPr>
          </a:p>
          <a:p>
            <a:pPr algn="l">
              <a:buFont typeface="Arial" panose="020B0604020202020204" pitchFamily="34" charset="0"/>
              <a:buChar char="•"/>
            </a:pPr>
            <a:r>
              <a:rPr lang="en-CA" sz="1100" b="0" i="0" dirty="0">
                <a:solidFill>
                  <a:srgbClr val="333333"/>
                </a:solidFill>
                <a:effectLst/>
                <a:latin typeface="Helvetica Neue" panose="02000503000000020004" pitchFamily="2" charset="0"/>
              </a:rPr>
              <a:t>Queue is a data structure where elements are added from one end called tail of the queue and elements are removed from another end called head of the queue.</a:t>
            </a:r>
          </a:p>
          <a:p>
            <a:pPr algn="l">
              <a:buFont typeface="Arial" panose="020B0604020202020204" pitchFamily="34" charset="0"/>
              <a:buChar char="•"/>
            </a:pPr>
            <a:r>
              <a:rPr lang="en-CA" sz="1100" b="0" i="0" dirty="0">
                <a:solidFill>
                  <a:srgbClr val="333333"/>
                </a:solidFill>
                <a:effectLst/>
                <a:latin typeface="Helvetica Neue" panose="02000503000000020004" pitchFamily="2" charset="0"/>
              </a:rPr>
              <a:t>Queue is typically FIFO (First-In-First-Out) type of data structure.</a:t>
            </a:r>
          </a:p>
          <a:p>
            <a:pPr marL="114300" indent="0" algn="l">
              <a:buNone/>
            </a:pPr>
            <a:r>
              <a:rPr lang="en-CA" sz="1100" b="1" i="0" dirty="0">
                <a:solidFill>
                  <a:srgbClr val="333333"/>
                </a:solidFill>
                <a:effectLst/>
                <a:latin typeface="Helvetica Neue" panose="02000503000000020004" pitchFamily="2" charset="0"/>
              </a:rPr>
              <a:t>Popular Implementations :</a:t>
            </a:r>
            <a:endParaRPr lang="en-CA" sz="1100" b="0" i="0" dirty="0">
              <a:solidFill>
                <a:srgbClr val="333333"/>
              </a:solidFill>
              <a:effectLst/>
              <a:latin typeface="Helvetica Neue" panose="02000503000000020004" pitchFamily="2" charset="0"/>
            </a:endParaRPr>
          </a:p>
          <a:p>
            <a:pPr algn="l">
              <a:buFont typeface="Arial" panose="020B0604020202020204" pitchFamily="34" charset="0"/>
              <a:buChar char="•"/>
            </a:pPr>
            <a:r>
              <a:rPr lang="en-CA" sz="1100" b="0" i="0" dirty="0" err="1">
                <a:solidFill>
                  <a:srgbClr val="333333"/>
                </a:solidFill>
                <a:effectLst/>
                <a:latin typeface="Helvetica Neue" panose="02000503000000020004" pitchFamily="2" charset="0"/>
              </a:rPr>
              <a:t>PriorityQueue</a:t>
            </a:r>
            <a:r>
              <a:rPr lang="en-CA" sz="1100" b="0" i="0" dirty="0">
                <a:solidFill>
                  <a:srgbClr val="333333"/>
                </a:solidFill>
                <a:effectLst/>
                <a:latin typeface="Helvetica Neue" panose="02000503000000020004" pitchFamily="2" charset="0"/>
              </a:rPr>
              <a:t>, </a:t>
            </a:r>
            <a:r>
              <a:rPr lang="en-CA" sz="1100" b="0" i="0" dirty="0" err="1">
                <a:solidFill>
                  <a:srgbClr val="333333"/>
                </a:solidFill>
                <a:effectLst/>
                <a:latin typeface="Helvetica Neue" panose="02000503000000020004" pitchFamily="2" charset="0"/>
              </a:rPr>
              <a:t>ArrayDeque</a:t>
            </a:r>
            <a:r>
              <a:rPr lang="en-CA" sz="1100" b="0" i="0" dirty="0">
                <a:solidFill>
                  <a:srgbClr val="333333"/>
                </a:solidFill>
                <a:effectLst/>
                <a:latin typeface="Helvetica Neue" panose="02000503000000020004" pitchFamily="2" charset="0"/>
              </a:rPr>
              <a:t> and LinkedList (implements List also)</a:t>
            </a:r>
          </a:p>
          <a:p>
            <a:pPr marL="114300" indent="0" algn="l">
              <a:buNone/>
            </a:pPr>
            <a:r>
              <a:rPr lang="en-CA" sz="1100" b="1" i="0" dirty="0">
                <a:solidFill>
                  <a:srgbClr val="333333"/>
                </a:solidFill>
                <a:effectLst/>
                <a:latin typeface="Helvetica Neue" panose="02000503000000020004" pitchFamily="2" charset="0"/>
              </a:rPr>
              <a:t>Internal Structure :</a:t>
            </a:r>
            <a:endParaRPr lang="en-CA" sz="1100" b="0" i="0" dirty="0">
              <a:solidFill>
                <a:srgbClr val="333333"/>
              </a:solidFill>
              <a:effectLst/>
              <a:latin typeface="Helvetica Neue" panose="02000503000000020004" pitchFamily="2" charset="0"/>
            </a:endParaRPr>
          </a:p>
          <a:p>
            <a:pPr algn="l">
              <a:buFont typeface="Arial" panose="020B0604020202020204" pitchFamily="34" charset="0"/>
              <a:buChar char="•"/>
            </a:pPr>
            <a:r>
              <a:rPr lang="en-CA" sz="1100" b="0" i="0" dirty="0" err="1">
                <a:solidFill>
                  <a:srgbClr val="333333"/>
                </a:solidFill>
                <a:effectLst/>
                <a:latin typeface="Helvetica Neue" panose="02000503000000020004" pitchFamily="2" charset="0"/>
              </a:rPr>
              <a:t>PriorityQueue</a:t>
            </a:r>
            <a:r>
              <a:rPr lang="en-CA" sz="1100" b="0" i="0" dirty="0">
                <a:solidFill>
                  <a:srgbClr val="333333"/>
                </a:solidFill>
                <a:effectLst/>
                <a:latin typeface="Helvetica Neue" panose="02000503000000020004" pitchFamily="2" charset="0"/>
              </a:rPr>
              <a:t> : It internally uses re-sizable array to store the elements and a Comparator to place the elements in some specific order.</a:t>
            </a:r>
          </a:p>
          <a:p>
            <a:pPr algn="l">
              <a:buFont typeface="Arial" panose="020B0604020202020204" pitchFamily="34" charset="0"/>
              <a:buChar char="•"/>
            </a:pPr>
            <a:r>
              <a:rPr lang="en-CA" sz="1100" b="0" i="0" dirty="0" err="1">
                <a:solidFill>
                  <a:srgbClr val="333333"/>
                </a:solidFill>
                <a:effectLst/>
                <a:latin typeface="Helvetica Neue" panose="02000503000000020004" pitchFamily="2" charset="0"/>
              </a:rPr>
              <a:t>ArrayDeque</a:t>
            </a:r>
            <a:r>
              <a:rPr lang="en-CA" sz="1100" b="0" i="0" dirty="0">
                <a:solidFill>
                  <a:srgbClr val="333333"/>
                </a:solidFill>
                <a:effectLst/>
                <a:latin typeface="Helvetica Neue" panose="02000503000000020004" pitchFamily="2" charset="0"/>
              </a:rPr>
              <a:t> : It internally uses re-sizable array to store the elements.</a:t>
            </a:r>
          </a:p>
          <a:p>
            <a:pPr marL="114300" indent="0" algn="l">
              <a:buNone/>
            </a:pPr>
            <a:r>
              <a:rPr lang="en-CA" sz="1100" b="1" i="0" dirty="0">
                <a:solidFill>
                  <a:srgbClr val="333333"/>
                </a:solidFill>
                <a:effectLst/>
                <a:latin typeface="Helvetica Neue" panose="02000503000000020004" pitchFamily="2" charset="0"/>
              </a:rPr>
              <a:t>Null Elements :</a:t>
            </a:r>
            <a:endParaRPr lang="en-CA" sz="1100" b="0" i="0" dirty="0">
              <a:solidFill>
                <a:srgbClr val="333333"/>
              </a:solidFill>
              <a:effectLst/>
              <a:latin typeface="Helvetica Neue" panose="02000503000000020004" pitchFamily="2" charset="0"/>
            </a:endParaRPr>
          </a:p>
          <a:p>
            <a:pPr algn="l">
              <a:buFont typeface="Arial" panose="020B0604020202020204" pitchFamily="34" charset="0"/>
              <a:buChar char="•"/>
            </a:pPr>
            <a:r>
              <a:rPr lang="en-CA" sz="1100" b="0" i="0" dirty="0" err="1">
                <a:solidFill>
                  <a:srgbClr val="333333"/>
                </a:solidFill>
                <a:effectLst/>
                <a:latin typeface="Helvetica Neue" panose="02000503000000020004" pitchFamily="2" charset="0"/>
              </a:rPr>
              <a:t>PriorityQueue</a:t>
            </a:r>
            <a:r>
              <a:rPr lang="en-CA" sz="1100" b="0" i="0" dirty="0">
                <a:solidFill>
                  <a:srgbClr val="333333"/>
                </a:solidFill>
                <a:effectLst/>
                <a:latin typeface="Helvetica Neue" panose="02000503000000020004" pitchFamily="2" charset="0"/>
              </a:rPr>
              <a:t> : Not allowed</a:t>
            </a:r>
          </a:p>
          <a:p>
            <a:pPr algn="l">
              <a:buFont typeface="Arial" panose="020B0604020202020204" pitchFamily="34" charset="0"/>
              <a:buChar char="•"/>
            </a:pPr>
            <a:r>
              <a:rPr lang="en-CA" sz="1100" b="0" i="0" dirty="0" err="1">
                <a:solidFill>
                  <a:srgbClr val="333333"/>
                </a:solidFill>
                <a:effectLst/>
                <a:latin typeface="Helvetica Neue" panose="02000503000000020004" pitchFamily="2" charset="0"/>
              </a:rPr>
              <a:t>ArrayDeque</a:t>
            </a:r>
            <a:r>
              <a:rPr lang="en-CA" sz="1100" b="0" i="0" dirty="0">
                <a:solidFill>
                  <a:srgbClr val="333333"/>
                </a:solidFill>
                <a:effectLst/>
                <a:latin typeface="Helvetica Neue" panose="02000503000000020004" pitchFamily="2" charset="0"/>
              </a:rPr>
              <a:t> : Not allowed</a:t>
            </a:r>
          </a:p>
          <a:p>
            <a:pPr marL="114300" indent="0" algn="l">
              <a:buNone/>
            </a:pPr>
            <a:r>
              <a:rPr lang="en-CA" sz="1100" b="1" i="0" dirty="0">
                <a:solidFill>
                  <a:srgbClr val="333333"/>
                </a:solidFill>
                <a:effectLst/>
                <a:latin typeface="Helvetica Neue" panose="02000503000000020004" pitchFamily="2" charset="0"/>
              </a:rPr>
              <a:t>Duplicate Elements :</a:t>
            </a:r>
            <a:endParaRPr lang="en-CA" sz="1100" b="0" i="0" dirty="0">
              <a:solidFill>
                <a:srgbClr val="333333"/>
              </a:solidFill>
              <a:effectLst/>
              <a:latin typeface="Helvetica Neue" panose="02000503000000020004" pitchFamily="2" charset="0"/>
            </a:endParaRPr>
          </a:p>
          <a:p>
            <a:pPr algn="l">
              <a:buFont typeface="Arial" panose="020B0604020202020204" pitchFamily="34" charset="0"/>
              <a:buChar char="•"/>
            </a:pPr>
            <a:r>
              <a:rPr lang="en-CA" sz="1100" b="0" i="0" dirty="0" err="1">
                <a:solidFill>
                  <a:srgbClr val="333333"/>
                </a:solidFill>
                <a:effectLst/>
                <a:latin typeface="Helvetica Neue" panose="02000503000000020004" pitchFamily="2" charset="0"/>
              </a:rPr>
              <a:t>PriorityQueue</a:t>
            </a:r>
            <a:r>
              <a:rPr lang="en-CA" sz="1100" b="0" i="0" dirty="0">
                <a:solidFill>
                  <a:srgbClr val="333333"/>
                </a:solidFill>
                <a:effectLst/>
                <a:latin typeface="Helvetica Neue" panose="02000503000000020004" pitchFamily="2" charset="0"/>
              </a:rPr>
              <a:t> : Yes</a:t>
            </a:r>
          </a:p>
          <a:p>
            <a:pPr algn="l">
              <a:buFont typeface="Arial" panose="020B0604020202020204" pitchFamily="34" charset="0"/>
              <a:buChar char="•"/>
            </a:pPr>
            <a:r>
              <a:rPr lang="en-CA" sz="1100" b="0" i="0" dirty="0" err="1">
                <a:solidFill>
                  <a:srgbClr val="333333"/>
                </a:solidFill>
                <a:effectLst/>
                <a:latin typeface="Helvetica Neue" panose="02000503000000020004" pitchFamily="2" charset="0"/>
              </a:rPr>
              <a:t>ArrayDeque</a:t>
            </a:r>
            <a:r>
              <a:rPr lang="en-CA" sz="1100" b="0" i="0" dirty="0">
                <a:solidFill>
                  <a:srgbClr val="333333"/>
                </a:solidFill>
                <a:effectLst/>
                <a:latin typeface="Helvetica Neue" panose="02000503000000020004" pitchFamily="2" charset="0"/>
              </a:rPr>
              <a:t> : Yes</a:t>
            </a:r>
          </a:p>
          <a:p>
            <a:pPr marL="114300" indent="0" algn="l">
              <a:buNone/>
            </a:pPr>
            <a:r>
              <a:rPr lang="en-CA" sz="1100" b="1" i="0" dirty="0">
                <a:solidFill>
                  <a:srgbClr val="333333"/>
                </a:solidFill>
                <a:effectLst/>
                <a:latin typeface="Helvetica Neue" panose="02000503000000020004" pitchFamily="2" charset="0"/>
              </a:rPr>
              <a:t>Order Of Elements :</a:t>
            </a:r>
            <a:endParaRPr lang="en-CA" sz="1100" b="0" i="0" dirty="0">
              <a:solidFill>
                <a:srgbClr val="333333"/>
              </a:solidFill>
              <a:effectLst/>
              <a:latin typeface="Helvetica Neue" panose="02000503000000020004" pitchFamily="2" charset="0"/>
            </a:endParaRPr>
          </a:p>
          <a:p>
            <a:pPr algn="l">
              <a:buFont typeface="Arial" panose="020B0604020202020204" pitchFamily="34" charset="0"/>
              <a:buChar char="•"/>
            </a:pPr>
            <a:r>
              <a:rPr lang="en-CA" sz="1100" b="0" i="0" dirty="0" err="1">
                <a:solidFill>
                  <a:srgbClr val="333333"/>
                </a:solidFill>
                <a:effectLst/>
                <a:latin typeface="Helvetica Neue" panose="02000503000000020004" pitchFamily="2" charset="0"/>
              </a:rPr>
              <a:t>PriorityQueue</a:t>
            </a:r>
            <a:r>
              <a:rPr lang="en-CA" sz="1100" b="0" i="0" dirty="0">
                <a:solidFill>
                  <a:srgbClr val="333333"/>
                </a:solidFill>
                <a:effectLst/>
                <a:latin typeface="Helvetica Neue" panose="02000503000000020004" pitchFamily="2" charset="0"/>
              </a:rPr>
              <a:t> : Elements are placed according to supplied Comparator or in natural order if no Comparator is supplied.</a:t>
            </a:r>
          </a:p>
          <a:p>
            <a:pPr algn="l">
              <a:buFont typeface="Arial" panose="020B0604020202020204" pitchFamily="34" charset="0"/>
              <a:buChar char="•"/>
            </a:pPr>
            <a:r>
              <a:rPr lang="en-CA" sz="1100" b="0" i="0" dirty="0" err="1">
                <a:solidFill>
                  <a:srgbClr val="333333"/>
                </a:solidFill>
                <a:effectLst/>
                <a:latin typeface="Helvetica Neue" panose="02000503000000020004" pitchFamily="2" charset="0"/>
              </a:rPr>
              <a:t>ArrayDeque</a:t>
            </a:r>
            <a:r>
              <a:rPr lang="en-CA" sz="1100" b="0" i="0" dirty="0">
                <a:solidFill>
                  <a:srgbClr val="333333"/>
                </a:solidFill>
                <a:effectLst/>
                <a:latin typeface="Helvetica Neue" panose="02000503000000020004" pitchFamily="2" charset="0"/>
              </a:rPr>
              <a:t> : Supports both LIFO and FIFO</a:t>
            </a:r>
            <a:endParaRPr lang="en-US" sz="1100" dirty="0"/>
          </a:p>
        </p:txBody>
      </p:sp>
    </p:spTree>
    <p:extLst>
      <p:ext uri="{BB962C8B-B14F-4D97-AF65-F5344CB8AC3E}">
        <p14:creationId xmlns:p14="http://schemas.microsoft.com/office/powerpoint/2010/main" val="18195784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07D58-BB95-A1CA-E67A-2B27E6FD6DC2}"/>
              </a:ext>
            </a:extLst>
          </p:cNvPr>
          <p:cNvSpPr>
            <a:spLocks noGrp="1"/>
          </p:cNvSpPr>
          <p:nvPr>
            <p:ph type="title"/>
          </p:nvPr>
        </p:nvSpPr>
        <p:spPr>
          <a:xfrm>
            <a:off x="710275" y="110977"/>
            <a:ext cx="7723500" cy="481200"/>
          </a:xfrm>
        </p:spPr>
        <p:txBody>
          <a:bodyPr/>
          <a:lstStyle/>
          <a:p>
            <a:r>
              <a:rPr lang="en-US" dirty="0"/>
              <a:t>Queue</a:t>
            </a:r>
          </a:p>
        </p:txBody>
      </p:sp>
      <p:sp>
        <p:nvSpPr>
          <p:cNvPr id="3" name="Text Placeholder 2">
            <a:extLst>
              <a:ext uri="{FF2B5EF4-FFF2-40B4-BE49-F238E27FC236}">
                <a16:creationId xmlns:a16="http://schemas.microsoft.com/office/drawing/2014/main" id="{5F11988E-3DB0-7904-FEB9-D3DBDA324581}"/>
              </a:ext>
            </a:extLst>
          </p:cNvPr>
          <p:cNvSpPr>
            <a:spLocks noGrp="1"/>
          </p:cNvSpPr>
          <p:nvPr>
            <p:ph type="body" idx="1"/>
          </p:nvPr>
        </p:nvSpPr>
        <p:spPr>
          <a:xfrm>
            <a:off x="710275" y="726802"/>
            <a:ext cx="7723500" cy="3454500"/>
          </a:xfrm>
        </p:spPr>
        <p:txBody>
          <a:bodyPr/>
          <a:lstStyle/>
          <a:p>
            <a:pPr marL="114300" indent="0" algn="l">
              <a:buNone/>
            </a:pPr>
            <a:r>
              <a:rPr lang="en-CA" sz="1200" b="1" i="0" dirty="0">
                <a:solidFill>
                  <a:srgbClr val="333333"/>
                </a:solidFill>
                <a:effectLst/>
                <a:latin typeface="Helvetica Neue" panose="02000503000000020004" pitchFamily="2" charset="0"/>
              </a:rPr>
              <a:t>Synchronization :</a:t>
            </a:r>
            <a:endParaRPr lang="en-CA" sz="1200" b="0" i="0" dirty="0">
              <a:solidFill>
                <a:srgbClr val="333333"/>
              </a:solidFill>
              <a:effectLst/>
              <a:latin typeface="Helvetica Neue" panose="02000503000000020004" pitchFamily="2" charset="0"/>
            </a:endParaRPr>
          </a:p>
          <a:p>
            <a:pPr algn="l">
              <a:buFont typeface="Arial" panose="020B0604020202020204" pitchFamily="34" charset="0"/>
              <a:buChar char="•"/>
            </a:pPr>
            <a:r>
              <a:rPr lang="en-CA" sz="1200" b="0" i="0" dirty="0" err="1">
                <a:solidFill>
                  <a:srgbClr val="333333"/>
                </a:solidFill>
                <a:effectLst/>
                <a:latin typeface="Helvetica Neue" panose="02000503000000020004" pitchFamily="2" charset="0"/>
              </a:rPr>
              <a:t>PriorityQueue</a:t>
            </a:r>
            <a:r>
              <a:rPr lang="en-CA" sz="1200" b="0" i="0" dirty="0">
                <a:solidFill>
                  <a:srgbClr val="333333"/>
                </a:solidFill>
                <a:effectLst/>
                <a:latin typeface="Helvetica Neue" panose="02000503000000020004" pitchFamily="2" charset="0"/>
              </a:rPr>
              <a:t> : Not synchronized</a:t>
            </a:r>
          </a:p>
          <a:p>
            <a:pPr algn="l">
              <a:buFont typeface="Arial" panose="020B0604020202020204" pitchFamily="34" charset="0"/>
              <a:buChar char="•"/>
            </a:pPr>
            <a:r>
              <a:rPr lang="en-CA" sz="1200" b="0" i="0" dirty="0" err="1">
                <a:solidFill>
                  <a:srgbClr val="333333"/>
                </a:solidFill>
                <a:effectLst/>
                <a:latin typeface="Helvetica Neue" panose="02000503000000020004" pitchFamily="2" charset="0"/>
              </a:rPr>
              <a:t>ArrayDeque</a:t>
            </a:r>
            <a:r>
              <a:rPr lang="en-CA" sz="1200" b="0" i="0" dirty="0">
                <a:solidFill>
                  <a:srgbClr val="333333"/>
                </a:solidFill>
                <a:effectLst/>
                <a:latin typeface="Helvetica Neue" panose="02000503000000020004" pitchFamily="2" charset="0"/>
              </a:rPr>
              <a:t> : Not synchronized</a:t>
            </a:r>
          </a:p>
          <a:p>
            <a:pPr marL="114300" indent="0" algn="l">
              <a:buNone/>
            </a:pPr>
            <a:r>
              <a:rPr lang="en-CA" sz="1200" b="1" i="0" dirty="0">
                <a:solidFill>
                  <a:srgbClr val="333333"/>
                </a:solidFill>
                <a:effectLst/>
                <a:latin typeface="Helvetica Neue" panose="02000503000000020004" pitchFamily="2" charset="0"/>
              </a:rPr>
              <a:t>Methods :</a:t>
            </a:r>
            <a:endParaRPr lang="en-CA" sz="1200" b="0" i="0" dirty="0">
              <a:solidFill>
                <a:srgbClr val="333333"/>
              </a:solidFill>
              <a:effectLst/>
              <a:latin typeface="Helvetica Neue" panose="02000503000000020004" pitchFamily="2" charset="0"/>
            </a:endParaRPr>
          </a:p>
          <a:p>
            <a:pPr algn="l">
              <a:buFont typeface="Arial" panose="020B0604020202020204" pitchFamily="34" charset="0"/>
              <a:buChar char="•"/>
            </a:pPr>
            <a:r>
              <a:rPr lang="en-CA" sz="1200" b="0" i="0" dirty="0" err="1">
                <a:solidFill>
                  <a:srgbClr val="333333"/>
                </a:solidFill>
                <a:effectLst/>
                <a:latin typeface="Helvetica Neue" panose="02000503000000020004" pitchFamily="2" charset="0"/>
              </a:rPr>
              <a:t>PriorityQueue</a:t>
            </a:r>
            <a:r>
              <a:rPr lang="en-CA" sz="1200" b="0" i="0" dirty="0">
                <a:solidFill>
                  <a:srgbClr val="333333"/>
                </a:solidFill>
                <a:effectLst/>
                <a:latin typeface="Helvetica Neue" panose="02000503000000020004" pitchFamily="2" charset="0"/>
              </a:rPr>
              <a:t> : add(), offer(), remove(), poll(), element(), peek(), clear(), comparator(), iterator(), </a:t>
            </a:r>
            <a:r>
              <a:rPr lang="en-CA" sz="1200" b="0" i="0" dirty="0" err="1">
                <a:solidFill>
                  <a:srgbClr val="333333"/>
                </a:solidFill>
                <a:effectLst/>
                <a:latin typeface="Helvetica Neue" panose="02000503000000020004" pitchFamily="2" charset="0"/>
              </a:rPr>
              <a:t>forEach</a:t>
            </a:r>
            <a:r>
              <a:rPr lang="en-CA" sz="1200" b="0" i="0" dirty="0">
                <a:solidFill>
                  <a:srgbClr val="333333"/>
                </a:solidFill>
                <a:effectLst/>
                <a:latin typeface="Helvetica Neue" panose="02000503000000020004" pitchFamily="2" charset="0"/>
              </a:rPr>
              <a:t>(), contains(), </a:t>
            </a:r>
            <a:r>
              <a:rPr lang="en-CA" sz="1200" b="0" i="0" dirty="0" err="1">
                <a:solidFill>
                  <a:srgbClr val="333333"/>
                </a:solidFill>
                <a:effectLst/>
                <a:latin typeface="Helvetica Neue" panose="02000503000000020004" pitchFamily="2" charset="0"/>
              </a:rPr>
              <a:t>spliterator</a:t>
            </a:r>
            <a:r>
              <a:rPr lang="en-CA" sz="1200" b="0" i="0" dirty="0">
                <a:solidFill>
                  <a:srgbClr val="333333"/>
                </a:solidFill>
                <a:effectLst/>
                <a:latin typeface="Helvetica Neue" panose="02000503000000020004" pitchFamily="2" charset="0"/>
              </a:rPr>
              <a:t>()</a:t>
            </a:r>
          </a:p>
          <a:p>
            <a:pPr algn="l">
              <a:buFont typeface="Arial" panose="020B0604020202020204" pitchFamily="34" charset="0"/>
              <a:buChar char="•"/>
            </a:pPr>
            <a:r>
              <a:rPr lang="en-CA" sz="1200" b="0" i="0" dirty="0" err="1">
                <a:solidFill>
                  <a:srgbClr val="333333"/>
                </a:solidFill>
                <a:effectLst/>
                <a:latin typeface="Helvetica Neue" panose="02000503000000020004" pitchFamily="2" charset="0"/>
              </a:rPr>
              <a:t>ArrayDeque</a:t>
            </a:r>
            <a:r>
              <a:rPr lang="en-CA" sz="1200" b="0" i="0" dirty="0">
                <a:solidFill>
                  <a:srgbClr val="333333"/>
                </a:solidFill>
                <a:effectLst/>
                <a:latin typeface="Helvetica Neue" panose="02000503000000020004" pitchFamily="2" charset="0"/>
              </a:rPr>
              <a:t> : add(), </a:t>
            </a:r>
            <a:r>
              <a:rPr lang="en-CA" sz="1200" b="0" i="0" dirty="0" err="1">
                <a:solidFill>
                  <a:srgbClr val="333333"/>
                </a:solidFill>
                <a:effectLst/>
                <a:latin typeface="Helvetica Neue" panose="02000503000000020004" pitchFamily="2" charset="0"/>
              </a:rPr>
              <a:t>addAll</a:t>
            </a:r>
            <a:r>
              <a:rPr lang="en-CA" sz="1200" b="0" i="0" dirty="0">
                <a:solidFill>
                  <a:srgbClr val="333333"/>
                </a:solidFill>
                <a:effectLst/>
                <a:latin typeface="Helvetica Neue" panose="02000503000000020004" pitchFamily="2" charset="0"/>
              </a:rPr>
              <a:t>(), </a:t>
            </a:r>
            <a:r>
              <a:rPr lang="en-CA" sz="1200" b="0" i="0" dirty="0" err="1">
                <a:solidFill>
                  <a:srgbClr val="333333"/>
                </a:solidFill>
                <a:effectLst/>
                <a:latin typeface="Helvetica Neue" panose="02000503000000020004" pitchFamily="2" charset="0"/>
              </a:rPr>
              <a:t>addFirst</a:t>
            </a:r>
            <a:r>
              <a:rPr lang="en-CA" sz="1200" b="0" i="0" dirty="0">
                <a:solidFill>
                  <a:srgbClr val="333333"/>
                </a:solidFill>
                <a:effectLst/>
                <a:latin typeface="Helvetica Neue" panose="02000503000000020004" pitchFamily="2" charset="0"/>
              </a:rPr>
              <a:t>(), </a:t>
            </a:r>
            <a:r>
              <a:rPr lang="en-CA" sz="1200" b="0" i="0" dirty="0" err="1">
                <a:solidFill>
                  <a:srgbClr val="333333"/>
                </a:solidFill>
                <a:effectLst/>
                <a:latin typeface="Helvetica Neue" panose="02000503000000020004" pitchFamily="2" charset="0"/>
              </a:rPr>
              <a:t>addLast</a:t>
            </a:r>
            <a:r>
              <a:rPr lang="en-CA" sz="1200" b="0" i="0" dirty="0">
                <a:solidFill>
                  <a:srgbClr val="333333"/>
                </a:solidFill>
                <a:effectLst/>
                <a:latin typeface="Helvetica Neue" panose="02000503000000020004" pitchFamily="2" charset="0"/>
              </a:rPr>
              <a:t>(), </a:t>
            </a:r>
            <a:r>
              <a:rPr lang="en-CA" sz="1200" b="0" i="0" dirty="0" err="1">
                <a:solidFill>
                  <a:srgbClr val="333333"/>
                </a:solidFill>
                <a:effectLst/>
                <a:latin typeface="Helvetica Neue" panose="02000503000000020004" pitchFamily="2" charset="0"/>
              </a:rPr>
              <a:t>getFirst</a:t>
            </a:r>
            <a:r>
              <a:rPr lang="en-CA" sz="1200" b="0" i="0" dirty="0">
                <a:solidFill>
                  <a:srgbClr val="333333"/>
                </a:solidFill>
                <a:effectLst/>
                <a:latin typeface="Helvetica Neue" panose="02000503000000020004" pitchFamily="2" charset="0"/>
              </a:rPr>
              <a:t>(), </a:t>
            </a:r>
            <a:r>
              <a:rPr lang="en-CA" sz="1200" b="0" i="0" dirty="0" err="1">
                <a:solidFill>
                  <a:srgbClr val="333333"/>
                </a:solidFill>
                <a:effectLst/>
                <a:latin typeface="Helvetica Neue" panose="02000503000000020004" pitchFamily="2" charset="0"/>
              </a:rPr>
              <a:t>getLast</a:t>
            </a:r>
            <a:r>
              <a:rPr lang="en-CA" sz="1200" b="0" i="0" dirty="0">
                <a:solidFill>
                  <a:srgbClr val="333333"/>
                </a:solidFill>
                <a:effectLst/>
                <a:latin typeface="Helvetica Neue" panose="02000503000000020004" pitchFamily="2" charset="0"/>
              </a:rPr>
              <a:t>(), offer(), </a:t>
            </a:r>
            <a:r>
              <a:rPr lang="en-CA" sz="1200" b="0" i="0" dirty="0" err="1">
                <a:solidFill>
                  <a:srgbClr val="333333"/>
                </a:solidFill>
                <a:effectLst/>
                <a:latin typeface="Helvetica Neue" panose="02000503000000020004" pitchFamily="2" charset="0"/>
              </a:rPr>
              <a:t>offerFirst</a:t>
            </a:r>
            <a:r>
              <a:rPr lang="en-CA" sz="1200" b="0" i="0" dirty="0">
                <a:solidFill>
                  <a:srgbClr val="333333"/>
                </a:solidFill>
                <a:effectLst/>
                <a:latin typeface="Helvetica Neue" panose="02000503000000020004" pitchFamily="2" charset="0"/>
              </a:rPr>
              <a:t>(), </a:t>
            </a:r>
            <a:r>
              <a:rPr lang="en-CA" sz="1200" b="0" i="0" dirty="0" err="1">
                <a:solidFill>
                  <a:srgbClr val="333333"/>
                </a:solidFill>
                <a:effectLst/>
                <a:latin typeface="Helvetica Neue" panose="02000503000000020004" pitchFamily="2" charset="0"/>
              </a:rPr>
              <a:t>offerLast</a:t>
            </a:r>
            <a:r>
              <a:rPr lang="en-CA" sz="1200" b="0" i="0" dirty="0">
                <a:solidFill>
                  <a:srgbClr val="333333"/>
                </a:solidFill>
                <a:effectLst/>
                <a:latin typeface="Helvetica Neue" panose="02000503000000020004" pitchFamily="2" charset="0"/>
              </a:rPr>
              <a:t>(), peek(), poll(), pop(), push(), contains(), remove(), </a:t>
            </a:r>
            <a:r>
              <a:rPr lang="en-CA" sz="1200" b="0" i="0" dirty="0" err="1">
                <a:solidFill>
                  <a:srgbClr val="333333"/>
                </a:solidFill>
                <a:effectLst/>
                <a:latin typeface="Helvetica Neue" panose="02000503000000020004" pitchFamily="2" charset="0"/>
              </a:rPr>
              <a:t>removeAll</a:t>
            </a:r>
            <a:r>
              <a:rPr lang="en-CA" sz="1200" b="0" i="0" dirty="0">
                <a:solidFill>
                  <a:srgbClr val="333333"/>
                </a:solidFill>
                <a:effectLst/>
                <a:latin typeface="Helvetica Neue" panose="02000503000000020004" pitchFamily="2" charset="0"/>
              </a:rPr>
              <a:t>(), </a:t>
            </a:r>
            <a:r>
              <a:rPr lang="en-CA" sz="1200" b="0" i="0" dirty="0" err="1">
                <a:solidFill>
                  <a:srgbClr val="333333"/>
                </a:solidFill>
                <a:effectLst/>
                <a:latin typeface="Helvetica Neue" panose="02000503000000020004" pitchFamily="2" charset="0"/>
              </a:rPr>
              <a:t>removeFirst</a:t>
            </a:r>
            <a:r>
              <a:rPr lang="en-CA" sz="1200" b="0" i="0" dirty="0">
                <a:solidFill>
                  <a:srgbClr val="333333"/>
                </a:solidFill>
                <a:effectLst/>
                <a:latin typeface="Helvetica Neue" panose="02000503000000020004" pitchFamily="2" charset="0"/>
              </a:rPr>
              <a:t>(), </a:t>
            </a:r>
            <a:r>
              <a:rPr lang="en-CA" sz="1200" b="0" i="0" dirty="0" err="1">
                <a:solidFill>
                  <a:srgbClr val="333333"/>
                </a:solidFill>
                <a:effectLst/>
                <a:latin typeface="Helvetica Neue" panose="02000503000000020004" pitchFamily="2" charset="0"/>
              </a:rPr>
              <a:t>removeFirstOccurrence</a:t>
            </a:r>
            <a:r>
              <a:rPr lang="en-CA" sz="1200" b="0" i="0" dirty="0">
                <a:solidFill>
                  <a:srgbClr val="333333"/>
                </a:solidFill>
                <a:effectLst/>
                <a:latin typeface="Helvetica Neue" panose="02000503000000020004" pitchFamily="2" charset="0"/>
              </a:rPr>
              <a:t>(), </a:t>
            </a:r>
            <a:r>
              <a:rPr lang="en-CA" sz="1200" b="0" i="0" dirty="0" err="1">
                <a:solidFill>
                  <a:srgbClr val="333333"/>
                </a:solidFill>
                <a:effectLst/>
                <a:latin typeface="Helvetica Neue" panose="02000503000000020004" pitchFamily="2" charset="0"/>
              </a:rPr>
              <a:t>removeLast</a:t>
            </a:r>
            <a:r>
              <a:rPr lang="en-CA" sz="1200" b="0" i="0" dirty="0">
                <a:solidFill>
                  <a:srgbClr val="333333"/>
                </a:solidFill>
                <a:effectLst/>
                <a:latin typeface="Helvetica Neue" panose="02000503000000020004" pitchFamily="2" charset="0"/>
              </a:rPr>
              <a:t>(), </a:t>
            </a:r>
            <a:r>
              <a:rPr lang="en-CA" sz="1200" b="0" i="0" dirty="0" err="1">
                <a:solidFill>
                  <a:srgbClr val="333333"/>
                </a:solidFill>
                <a:effectLst/>
                <a:latin typeface="Helvetica Neue" panose="02000503000000020004" pitchFamily="2" charset="0"/>
              </a:rPr>
              <a:t>removeLastOccurrence</a:t>
            </a:r>
            <a:r>
              <a:rPr lang="en-CA" sz="1200" b="0" i="0" dirty="0">
                <a:solidFill>
                  <a:srgbClr val="333333"/>
                </a:solidFill>
                <a:effectLst/>
                <a:latin typeface="Helvetica Neue" panose="02000503000000020004" pitchFamily="2" charset="0"/>
              </a:rPr>
              <a:t>(), </a:t>
            </a:r>
            <a:r>
              <a:rPr lang="en-CA" sz="1200" b="0" i="0" dirty="0" err="1">
                <a:solidFill>
                  <a:srgbClr val="333333"/>
                </a:solidFill>
                <a:effectLst/>
                <a:latin typeface="Helvetica Neue" panose="02000503000000020004" pitchFamily="2" charset="0"/>
              </a:rPr>
              <a:t>removeIf</a:t>
            </a:r>
            <a:r>
              <a:rPr lang="en-CA" sz="1200" b="0" i="0" dirty="0">
                <a:solidFill>
                  <a:srgbClr val="333333"/>
                </a:solidFill>
                <a:effectLst/>
                <a:latin typeface="Helvetica Neue" panose="02000503000000020004" pitchFamily="2" charset="0"/>
              </a:rPr>
              <a:t>(), size(), clear(), </a:t>
            </a:r>
            <a:r>
              <a:rPr lang="en-CA" sz="1200" b="0" i="0" dirty="0" err="1">
                <a:solidFill>
                  <a:srgbClr val="333333"/>
                </a:solidFill>
                <a:effectLst/>
                <a:latin typeface="Helvetica Neue" panose="02000503000000020004" pitchFamily="2" charset="0"/>
              </a:rPr>
              <a:t>isEmpty</a:t>
            </a:r>
            <a:r>
              <a:rPr lang="en-CA" sz="1200" b="0" i="0" dirty="0">
                <a:solidFill>
                  <a:srgbClr val="333333"/>
                </a:solidFill>
                <a:effectLst/>
                <a:latin typeface="Helvetica Neue" panose="02000503000000020004" pitchFamily="2" charset="0"/>
              </a:rPr>
              <a:t>(), iterator(), </a:t>
            </a:r>
            <a:r>
              <a:rPr lang="en-CA" sz="1200" b="0" i="0" dirty="0" err="1">
                <a:solidFill>
                  <a:srgbClr val="333333"/>
                </a:solidFill>
                <a:effectLst/>
                <a:latin typeface="Helvetica Neue" panose="02000503000000020004" pitchFamily="2" charset="0"/>
              </a:rPr>
              <a:t>spliterator</a:t>
            </a:r>
            <a:r>
              <a:rPr lang="en-CA" sz="1200" b="0" i="0" dirty="0">
                <a:solidFill>
                  <a:srgbClr val="333333"/>
                </a:solidFill>
                <a:effectLst/>
                <a:latin typeface="Helvetica Neue" panose="02000503000000020004" pitchFamily="2" charset="0"/>
              </a:rPr>
              <a:t>().</a:t>
            </a:r>
          </a:p>
          <a:p>
            <a:pPr algn="l">
              <a:buFont typeface="Arial" panose="020B0604020202020204" pitchFamily="34" charset="0"/>
              <a:buChar char="•"/>
            </a:pPr>
            <a:endParaRPr lang="en-CA" sz="1200" b="0" i="0" dirty="0">
              <a:solidFill>
                <a:srgbClr val="333333"/>
              </a:solidFill>
              <a:effectLst/>
              <a:latin typeface="Helvetica Neue" panose="02000503000000020004" pitchFamily="2" charset="0"/>
            </a:endParaRPr>
          </a:p>
          <a:p>
            <a:pPr marL="114300" indent="0" algn="l">
              <a:buNone/>
            </a:pPr>
            <a:r>
              <a:rPr lang="en-CA" sz="1200" b="1" i="0" dirty="0">
                <a:solidFill>
                  <a:srgbClr val="333333"/>
                </a:solidFill>
                <a:effectLst/>
                <a:latin typeface="Helvetica Neue" panose="02000503000000020004" pitchFamily="2" charset="0"/>
              </a:rPr>
              <a:t>When to use?</a:t>
            </a:r>
            <a:endParaRPr lang="en-CA" sz="1200" b="0" i="0" dirty="0">
              <a:solidFill>
                <a:srgbClr val="333333"/>
              </a:solidFill>
              <a:effectLst/>
              <a:latin typeface="Helvetica Neue" panose="02000503000000020004" pitchFamily="2" charset="0"/>
            </a:endParaRPr>
          </a:p>
          <a:p>
            <a:pPr algn="l">
              <a:buFont typeface="Arial" panose="020B0604020202020204" pitchFamily="34" charset="0"/>
              <a:buChar char="•"/>
            </a:pPr>
            <a:r>
              <a:rPr lang="en-CA" sz="1200" b="0" i="0" dirty="0" err="1">
                <a:solidFill>
                  <a:srgbClr val="333333"/>
                </a:solidFill>
                <a:effectLst/>
                <a:latin typeface="Helvetica Neue" panose="02000503000000020004" pitchFamily="2" charset="0"/>
              </a:rPr>
              <a:t>PriorityQueue</a:t>
            </a:r>
            <a:r>
              <a:rPr lang="en-CA" sz="1200" b="0" i="0" dirty="0">
                <a:solidFill>
                  <a:srgbClr val="333333"/>
                </a:solidFill>
                <a:effectLst/>
                <a:latin typeface="Helvetica Neue" panose="02000503000000020004" pitchFamily="2" charset="0"/>
              </a:rPr>
              <a:t> : Use it when you want a queue of elements placed in some specific order.</a:t>
            </a:r>
          </a:p>
          <a:p>
            <a:pPr algn="l">
              <a:buFont typeface="Arial" panose="020B0604020202020204" pitchFamily="34" charset="0"/>
              <a:buChar char="•"/>
            </a:pPr>
            <a:r>
              <a:rPr lang="en-CA" sz="1200" b="0" i="0" dirty="0" err="1">
                <a:solidFill>
                  <a:srgbClr val="333333"/>
                </a:solidFill>
                <a:effectLst/>
                <a:latin typeface="Helvetica Neue" panose="02000503000000020004" pitchFamily="2" charset="0"/>
              </a:rPr>
              <a:t>ArrayDeque</a:t>
            </a:r>
            <a:r>
              <a:rPr lang="en-CA" sz="1200" b="0" i="0" dirty="0">
                <a:solidFill>
                  <a:srgbClr val="333333"/>
                </a:solidFill>
                <a:effectLst/>
                <a:latin typeface="Helvetica Neue" panose="02000503000000020004" pitchFamily="2" charset="0"/>
              </a:rPr>
              <a:t> : You can use it as a queue OR as a stack.</a:t>
            </a:r>
          </a:p>
          <a:p>
            <a:endParaRPr lang="en-US" sz="1200" dirty="0"/>
          </a:p>
        </p:txBody>
      </p:sp>
    </p:spTree>
    <p:extLst>
      <p:ext uri="{BB962C8B-B14F-4D97-AF65-F5344CB8AC3E}">
        <p14:creationId xmlns:p14="http://schemas.microsoft.com/office/powerpoint/2010/main" val="39029576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8D6B5-9F5C-4A95-C82A-470CE9CD5E65}"/>
              </a:ext>
            </a:extLst>
          </p:cNvPr>
          <p:cNvSpPr>
            <a:spLocks noGrp="1"/>
          </p:cNvSpPr>
          <p:nvPr>
            <p:ph type="title"/>
          </p:nvPr>
        </p:nvSpPr>
        <p:spPr/>
        <p:txBody>
          <a:bodyPr/>
          <a:lstStyle/>
          <a:p>
            <a:r>
              <a:rPr lang="en-US" dirty="0"/>
              <a:t>Set </a:t>
            </a:r>
          </a:p>
        </p:txBody>
      </p:sp>
      <p:sp>
        <p:nvSpPr>
          <p:cNvPr id="3" name="Text Placeholder 2">
            <a:extLst>
              <a:ext uri="{FF2B5EF4-FFF2-40B4-BE49-F238E27FC236}">
                <a16:creationId xmlns:a16="http://schemas.microsoft.com/office/drawing/2014/main" id="{77480D1D-642E-A8D6-66A9-FF3278744901}"/>
              </a:ext>
            </a:extLst>
          </p:cNvPr>
          <p:cNvSpPr>
            <a:spLocks noGrp="1"/>
          </p:cNvSpPr>
          <p:nvPr>
            <p:ph type="body" idx="1"/>
          </p:nvPr>
        </p:nvSpPr>
        <p:spPr/>
        <p:txBody>
          <a:bodyPr/>
          <a:lstStyle/>
          <a:p>
            <a:pPr algn="l">
              <a:buFont typeface="Arial" panose="020B0604020202020204" pitchFamily="34" charset="0"/>
              <a:buChar char="•"/>
            </a:pPr>
            <a:r>
              <a:rPr lang="en-CA" b="0" i="0" dirty="0">
                <a:solidFill>
                  <a:srgbClr val="333333"/>
                </a:solidFill>
                <a:effectLst/>
                <a:latin typeface="Helvetica Neue" panose="02000503000000020004" pitchFamily="2" charset="0"/>
              </a:rPr>
              <a:t>Set is a linear collection of objects with </a:t>
            </a:r>
            <a:r>
              <a:rPr lang="en-CA" b="0" i="0" dirty="0">
                <a:solidFill>
                  <a:srgbClr val="C00000"/>
                </a:solidFill>
                <a:effectLst/>
                <a:latin typeface="Helvetica Neue" panose="02000503000000020004" pitchFamily="2" charset="0"/>
              </a:rPr>
              <a:t>no duplicates.</a:t>
            </a:r>
          </a:p>
          <a:p>
            <a:pPr algn="l">
              <a:buFont typeface="Arial" panose="020B0604020202020204" pitchFamily="34" charset="0"/>
              <a:buChar char="•"/>
            </a:pPr>
            <a:r>
              <a:rPr lang="en-CA" b="0" i="0" dirty="0">
                <a:solidFill>
                  <a:srgbClr val="333333"/>
                </a:solidFill>
                <a:effectLst/>
                <a:latin typeface="Helvetica Neue" panose="02000503000000020004" pitchFamily="2" charset="0"/>
              </a:rPr>
              <a:t>Set interface does not have it’s own methods. All it’s methods are inherited from Collection interface. It just applies restriction on methods </a:t>
            </a:r>
            <a:r>
              <a:rPr lang="en-CA" b="0" i="0" dirty="0">
                <a:solidFill>
                  <a:srgbClr val="C00000"/>
                </a:solidFill>
                <a:effectLst/>
                <a:latin typeface="Helvetica Neue" panose="02000503000000020004" pitchFamily="2" charset="0"/>
              </a:rPr>
              <a:t>so that duplicate elements are always avoided</a:t>
            </a:r>
          </a:p>
          <a:p>
            <a:pPr marL="114300" indent="0" algn="l">
              <a:buNone/>
            </a:pPr>
            <a:r>
              <a:rPr lang="en-CA" b="1" i="0" dirty="0">
                <a:solidFill>
                  <a:srgbClr val="333333"/>
                </a:solidFill>
                <a:effectLst/>
                <a:latin typeface="Helvetica Neue" panose="02000503000000020004" pitchFamily="2" charset="0"/>
              </a:rPr>
              <a:t>Popular Implementations :</a:t>
            </a:r>
            <a:endParaRPr lang="en-CA" b="0" i="0" dirty="0">
              <a:solidFill>
                <a:srgbClr val="333333"/>
              </a:solidFill>
              <a:effectLst/>
              <a:latin typeface="Helvetica Neue" panose="02000503000000020004" pitchFamily="2" charset="0"/>
            </a:endParaRPr>
          </a:p>
          <a:p>
            <a:pPr algn="l">
              <a:buFont typeface="Arial" panose="020B0604020202020204" pitchFamily="34" charset="0"/>
              <a:buChar char="•"/>
            </a:pPr>
            <a:r>
              <a:rPr lang="en-CA" b="0" i="0" dirty="0">
                <a:solidFill>
                  <a:srgbClr val="333333"/>
                </a:solidFill>
                <a:effectLst/>
                <a:latin typeface="Helvetica Neue" panose="02000503000000020004" pitchFamily="2" charset="0"/>
              </a:rPr>
              <a:t>HashSet, </a:t>
            </a:r>
            <a:r>
              <a:rPr lang="en-CA" b="0" i="0" dirty="0" err="1">
                <a:solidFill>
                  <a:srgbClr val="333333"/>
                </a:solidFill>
                <a:effectLst/>
                <a:latin typeface="Helvetica Neue" panose="02000503000000020004" pitchFamily="2" charset="0"/>
              </a:rPr>
              <a:t>LinkedHashSet</a:t>
            </a:r>
            <a:r>
              <a:rPr lang="en-CA" b="0" i="0" dirty="0">
                <a:solidFill>
                  <a:srgbClr val="333333"/>
                </a:solidFill>
                <a:effectLst/>
                <a:latin typeface="Helvetica Neue" panose="02000503000000020004" pitchFamily="2" charset="0"/>
              </a:rPr>
              <a:t> and </a:t>
            </a:r>
            <a:r>
              <a:rPr lang="en-CA" b="0" i="0" dirty="0" err="1">
                <a:solidFill>
                  <a:srgbClr val="333333"/>
                </a:solidFill>
                <a:effectLst/>
                <a:latin typeface="Helvetica Neue" panose="02000503000000020004" pitchFamily="2" charset="0"/>
              </a:rPr>
              <a:t>TreeSet</a:t>
            </a:r>
            <a:endParaRPr lang="en-CA" b="0" i="0" dirty="0">
              <a:solidFill>
                <a:srgbClr val="333333"/>
              </a:solidFill>
              <a:effectLst/>
              <a:latin typeface="Helvetica Neue" panose="02000503000000020004" pitchFamily="2" charset="0"/>
            </a:endParaRPr>
          </a:p>
          <a:p>
            <a:endParaRPr lang="en-US" dirty="0"/>
          </a:p>
        </p:txBody>
      </p:sp>
    </p:spTree>
    <p:extLst>
      <p:ext uri="{BB962C8B-B14F-4D97-AF65-F5344CB8AC3E}">
        <p14:creationId xmlns:p14="http://schemas.microsoft.com/office/powerpoint/2010/main" val="20469130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3076B-951B-6B7C-594A-76EEFFD9FFF1}"/>
              </a:ext>
            </a:extLst>
          </p:cNvPr>
          <p:cNvSpPr>
            <a:spLocks noGrp="1"/>
          </p:cNvSpPr>
          <p:nvPr>
            <p:ph type="title"/>
          </p:nvPr>
        </p:nvSpPr>
        <p:spPr>
          <a:xfrm>
            <a:off x="710275" y="213455"/>
            <a:ext cx="7723500" cy="481200"/>
          </a:xfrm>
        </p:spPr>
        <p:txBody>
          <a:bodyPr/>
          <a:lstStyle/>
          <a:p>
            <a:r>
              <a:rPr lang="en-US" dirty="0"/>
              <a:t>Set</a:t>
            </a:r>
          </a:p>
        </p:txBody>
      </p:sp>
      <p:sp>
        <p:nvSpPr>
          <p:cNvPr id="3" name="Text Placeholder 2">
            <a:extLst>
              <a:ext uri="{FF2B5EF4-FFF2-40B4-BE49-F238E27FC236}">
                <a16:creationId xmlns:a16="http://schemas.microsoft.com/office/drawing/2014/main" id="{C9889C4E-7674-3A7E-AD7A-CB28E6E77A69}"/>
              </a:ext>
            </a:extLst>
          </p:cNvPr>
          <p:cNvSpPr>
            <a:spLocks noGrp="1"/>
          </p:cNvSpPr>
          <p:nvPr>
            <p:ph type="body" idx="1"/>
          </p:nvPr>
        </p:nvSpPr>
        <p:spPr>
          <a:xfrm>
            <a:off x="710275" y="756745"/>
            <a:ext cx="7723500" cy="4173300"/>
          </a:xfrm>
        </p:spPr>
        <p:txBody>
          <a:bodyPr/>
          <a:lstStyle/>
          <a:p>
            <a:pPr marL="114300" indent="0" algn="l">
              <a:buNone/>
            </a:pPr>
            <a:r>
              <a:rPr lang="en-CA" sz="1100" b="1" i="0" dirty="0">
                <a:solidFill>
                  <a:srgbClr val="333333"/>
                </a:solidFill>
                <a:effectLst/>
                <a:latin typeface="Helvetica Neue" panose="02000503000000020004" pitchFamily="2" charset="0"/>
              </a:rPr>
              <a:t>Null Elements :</a:t>
            </a:r>
            <a:endParaRPr lang="en-CA" sz="1100" b="0" i="0" dirty="0">
              <a:solidFill>
                <a:srgbClr val="333333"/>
              </a:solidFill>
              <a:effectLst/>
              <a:latin typeface="Helvetica Neue" panose="02000503000000020004" pitchFamily="2" charset="0"/>
            </a:endParaRPr>
          </a:p>
          <a:p>
            <a:pPr algn="l">
              <a:buFont typeface="Arial" panose="020B0604020202020204" pitchFamily="34" charset="0"/>
              <a:buChar char="•"/>
            </a:pPr>
            <a:r>
              <a:rPr lang="en-CA" sz="1100" b="0" i="0" dirty="0">
                <a:solidFill>
                  <a:srgbClr val="333333"/>
                </a:solidFill>
                <a:effectLst/>
                <a:latin typeface="Helvetica Neue" panose="02000503000000020004" pitchFamily="2" charset="0"/>
              </a:rPr>
              <a:t>HashSet : Maximum one null element</a:t>
            </a:r>
          </a:p>
          <a:p>
            <a:pPr algn="l">
              <a:buFont typeface="Arial" panose="020B0604020202020204" pitchFamily="34" charset="0"/>
              <a:buChar char="•"/>
            </a:pPr>
            <a:r>
              <a:rPr lang="en-CA" sz="1100" b="0" i="0" dirty="0" err="1">
                <a:solidFill>
                  <a:srgbClr val="333333"/>
                </a:solidFill>
                <a:effectLst/>
                <a:latin typeface="Helvetica Neue" panose="02000503000000020004" pitchFamily="2" charset="0"/>
              </a:rPr>
              <a:t>LinkedHashSet</a:t>
            </a:r>
            <a:r>
              <a:rPr lang="en-CA" sz="1100" b="0" i="0" dirty="0">
                <a:solidFill>
                  <a:srgbClr val="333333"/>
                </a:solidFill>
                <a:effectLst/>
                <a:latin typeface="Helvetica Neue" panose="02000503000000020004" pitchFamily="2" charset="0"/>
              </a:rPr>
              <a:t> : Maximum one null element.</a:t>
            </a:r>
          </a:p>
          <a:p>
            <a:pPr algn="l">
              <a:buFont typeface="Arial" panose="020B0604020202020204" pitchFamily="34" charset="0"/>
              <a:buChar char="•"/>
            </a:pPr>
            <a:r>
              <a:rPr lang="en-CA" sz="1100" b="0" i="0" dirty="0" err="1">
                <a:solidFill>
                  <a:srgbClr val="333333"/>
                </a:solidFill>
                <a:effectLst/>
                <a:latin typeface="Helvetica Neue" panose="02000503000000020004" pitchFamily="2" charset="0"/>
              </a:rPr>
              <a:t>TreeSet</a:t>
            </a:r>
            <a:r>
              <a:rPr lang="en-CA" sz="1100" b="0" i="0" dirty="0">
                <a:solidFill>
                  <a:srgbClr val="333333"/>
                </a:solidFill>
                <a:effectLst/>
                <a:latin typeface="Helvetica Neue" panose="02000503000000020004" pitchFamily="2" charset="0"/>
              </a:rPr>
              <a:t> : Doesn’t allow even a single null element</a:t>
            </a:r>
          </a:p>
          <a:p>
            <a:pPr marL="114300" indent="0" algn="l">
              <a:buNone/>
            </a:pPr>
            <a:r>
              <a:rPr lang="en-CA" sz="1100" b="1" i="0" dirty="0">
                <a:solidFill>
                  <a:srgbClr val="333333"/>
                </a:solidFill>
                <a:effectLst/>
                <a:latin typeface="Helvetica Neue" panose="02000503000000020004" pitchFamily="2" charset="0"/>
              </a:rPr>
              <a:t>Duplicate Elements :</a:t>
            </a:r>
            <a:endParaRPr lang="en-CA" sz="1100" b="0" i="0" dirty="0">
              <a:solidFill>
                <a:srgbClr val="333333"/>
              </a:solidFill>
              <a:effectLst/>
              <a:latin typeface="Helvetica Neue" panose="02000503000000020004" pitchFamily="2" charset="0"/>
            </a:endParaRPr>
          </a:p>
          <a:p>
            <a:pPr algn="l">
              <a:buFont typeface="Arial" panose="020B0604020202020204" pitchFamily="34" charset="0"/>
              <a:buChar char="•"/>
            </a:pPr>
            <a:r>
              <a:rPr lang="en-CA" sz="1100" b="0" i="0" dirty="0">
                <a:solidFill>
                  <a:srgbClr val="333333"/>
                </a:solidFill>
                <a:effectLst/>
                <a:latin typeface="Helvetica Neue" panose="02000503000000020004" pitchFamily="2" charset="0"/>
              </a:rPr>
              <a:t>HashSet : Not allowed</a:t>
            </a:r>
          </a:p>
          <a:p>
            <a:pPr algn="l">
              <a:buFont typeface="Arial" panose="020B0604020202020204" pitchFamily="34" charset="0"/>
              <a:buChar char="•"/>
            </a:pPr>
            <a:r>
              <a:rPr lang="en-CA" sz="1100" b="0" i="0" dirty="0" err="1">
                <a:solidFill>
                  <a:srgbClr val="333333"/>
                </a:solidFill>
                <a:effectLst/>
                <a:latin typeface="Helvetica Neue" panose="02000503000000020004" pitchFamily="2" charset="0"/>
              </a:rPr>
              <a:t>LinkedHashSet</a:t>
            </a:r>
            <a:r>
              <a:rPr lang="en-CA" sz="1100" b="0" i="0" dirty="0">
                <a:solidFill>
                  <a:srgbClr val="333333"/>
                </a:solidFill>
                <a:effectLst/>
                <a:latin typeface="Helvetica Neue" panose="02000503000000020004" pitchFamily="2" charset="0"/>
              </a:rPr>
              <a:t> : Not allowed</a:t>
            </a:r>
          </a:p>
          <a:p>
            <a:pPr algn="l">
              <a:buFont typeface="Arial" panose="020B0604020202020204" pitchFamily="34" charset="0"/>
              <a:buChar char="•"/>
            </a:pPr>
            <a:r>
              <a:rPr lang="en-CA" sz="1100" b="0" i="0" dirty="0" err="1">
                <a:solidFill>
                  <a:srgbClr val="333333"/>
                </a:solidFill>
                <a:effectLst/>
                <a:latin typeface="Helvetica Neue" panose="02000503000000020004" pitchFamily="2" charset="0"/>
              </a:rPr>
              <a:t>TreeSet</a:t>
            </a:r>
            <a:r>
              <a:rPr lang="en-CA" sz="1100" b="0" i="0" dirty="0">
                <a:solidFill>
                  <a:srgbClr val="333333"/>
                </a:solidFill>
                <a:effectLst/>
                <a:latin typeface="Helvetica Neue" panose="02000503000000020004" pitchFamily="2" charset="0"/>
              </a:rPr>
              <a:t> : Not allowed</a:t>
            </a:r>
          </a:p>
          <a:p>
            <a:pPr marL="114300" indent="0" algn="l">
              <a:buNone/>
            </a:pPr>
            <a:r>
              <a:rPr lang="en-CA" sz="1100" b="1" i="0" dirty="0">
                <a:solidFill>
                  <a:srgbClr val="333333"/>
                </a:solidFill>
                <a:effectLst/>
                <a:latin typeface="Helvetica Neue" panose="02000503000000020004" pitchFamily="2" charset="0"/>
              </a:rPr>
              <a:t>Order Of Elements :</a:t>
            </a:r>
            <a:endParaRPr lang="en-CA" sz="1100" b="0" i="0" dirty="0">
              <a:solidFill>
                <a:srgbClr val="333333"/>
              </a:solidFill>
              <a:effectLst/>
              <a:latin typeface="Helvetica Neue" panose="02000503000000020004" pitchFamily="2" charset="0"/>
            </a:endParaRPr>
          </a:p>
          <a:p>
            <a:pPr algn="l">
              <a:buFont typeface="Arial" panose="020B0604020202020204" pitchFamily="34" charset="0"/>
              <a:buChar char="•"/>
            </a:pPr>
            <a:r>
              <a:rPr lang="en-CA" sz="1100" b="0" i="0" dirty="0">
                <a:solidFill>
                  <a:srgbClr val="333333"/>
                </a:solidFill>
                <a:effectLst/>
                <a:latin typeface="Helvetica Neue" panose="02000503000000020004" pitchFamily="2" charset="0"/>
              </a:rPr>
              <a:t>HashSet : No order</a:t>
            </a:r>
          </a:p>
          <a:p>
            <a:pPr algn="l">
              <a:buFont typeface="Arial" panose="020B0604020202020204" pitchFamily="34" charset="0"/>
              <a:buChar char="•"/>
            </a:pPr>
            <a:r>
              <a:rPr lang="en-CA" sz="1100" b="0" i="0" dirty="0" err="1">
                <a:solidFill>
                  <a:srgbClr val="333333"/>
                </a:solidFill>
                <a:effectLst/>
                <a:latin typeface="Helvetica Neue" panose="02000503000000020004" pitchFamily="2" charset="0"/>
              </a:rPr>
              <a:t>LinkedHashSet</a:t>
            </a:r>
            <a:r>
              <a:rPr lang="en-CA" sz="1100" b="0" i="0" dirty="0">
                <a:solidFill>
                  <a:srgbClr val="333333"/>
                </a:solidFill>
                <a:effectLst/>
                <a:latin typeface="Helvetica Neue" panose="02000503000000020004" pitchFamily="2" charset="0"/>
              </a:rPr>
              <a:t> : Insertion order</a:t>
            </a:r>
          </a:p>
          <a:p>
            <a:pPr algn="l">
              <a:buFont typeface="Arial" panose="020B0604020202020204" pitchFamily="34" charset="0"/>
              <a:buChar char="•"/>
            </a:pPr>
            <a:r>
              <a:rPr lang="en-CA" sz="1100" b="0" i="0" dirty="0" err="1">
                <a:solidFill>
                  <a:srgbClr val="333333"/>
                </a:solidFill>
                <a:effectLst/>
                <a:latin typeface="Helvetica Neue" panose="02000503000000020004" pitchFamily="2" charset="0"/>
              </a:rPr>
              <a:t>TreeSet</a:t>
            </a:r>
            <a:r>
              <a:rPr lang="en-CA" sz="1100" b="0" i="0" dirty="0">
                <a:solidFill>
                  <a:srgbClr val="333333"/>
                </a:solidFill>
                <a:effectLst/>
                <a:latin typeface="Helvetica Neue" panose="02000503000000020004" pitchFamily="2" charset="0"/>
              </a:rPr>
              <a:t> : Elements are placed according to supplied Comparator or in natural order if no Comparator is supplied.</a:t>
            </a:r>
          </a:p>
          <a:p>
            <a:pPr marL="114300" indent="0" algn="l">
              <a:buNone/>
            </a:pPr>
            <a:r>
              <a:rPr lang="en-CA" sz="1100" b="1" i="0" dirty="0">
                <a:solidFill>
                  <a:srgbClr val="333333"/>
                </a:solidFill>
                <a:effectLst/>
                <a:latin typeface="Helvetica Neue" panose="02000503000000020004" pitchFamily="2" charset="0"/>
              </a:rPr>
              <a:t>Synchronization :</a:t>
            </a:r>
            <a:endParaRPr lang="en-CA" sz="1100" b="0" i="0" dirty="0">
              <a:solidFill>
                <a:srgbClr val="333333"/>
              </a:solidFill>
              <a:effectLst/>
              <a:latin typeface="Helvetica Neue" panose="02000503000000020004" pitchFamily="2" charset="0"/>
            </a:endParaRPr>
          </a:p>
          <a:p>
            <a:pPr algn="l">
              <a:buFont typeface="Arial" panose="020B0604020202020204" pitchFamily="34" charset="0"/>
              <a:buChar char="•"/>
            </a:pPr>
            <a:r>
              <a:rPr lang="en-CA" sz="1100" b="0" i="0" dirty="0">
                <a:solidFill>
                  <a:srgbClr val="333333"/>
                </a:solidFill>
                <a:effectLst/>
                <a:latin typeface="Helvetica Neue" panose="02000503000000020004" pitchFamily="2" charset="0"/>
              </a:rPr>
              <a:t>HashSet : Not synchronized</a:t>
            </a:r>
          </a:p>
          <a:p>
            <a:pPr algn="l">
              <a:buFont typeface="Arial" panose="020B0604020202020204" pitchFamily="34" charset="0"/>
              <a:buChar char="•"/>
            </a:pPr>
            <a:r>
              <a:rPr lang="en-CA" sz="1100" b="0" i="0" dirty="0" err="1">
                <a:solidFill>
                  <a:srgbClr val="333333"/>
                </a:solidFill>
                <a:effectLst/>
                <a:latin typeface="Helvetica Neue" panose="02000503000000020004" pitchFamily="2" charset="0"/>
              </a:rPr>
              <a:t>LinkedHashSet</a:t>
            </a:r>
            <a:r>
              <a:rPr lang="en-CA" sz="1100" b="0" i="0" dirty="0">
                <a:solidFill>
                  <a:srgbClr val="333333"/>
                </a:solidFill>
                <a:effectLst/>
                <a:latin typeface="Helvetica Neue" panose="02000503000000020004" pitchFamily="2" charset="0"/>
              </a:rPr>
              <a:t> : Not synchronized</a:t>
            </a:r>
          </a:p>
          <a:p>
            <a:pPr algn="l">
              <a:buFont typeface="Arial" panose="020B0604020202020204" pitchFamily="34" charset="0"/>
              <a:buChar char="•"/>
            </a:pPr>
            <a:r>
              <a:rPr lang="en-CA" sz="1100" b="0" i="0" dirty="0" err="1">
                <a:solidFill>
                  <a:srgbClr val="333333"/>
                </a:solidFill>
                <a:effectLst/>
                <a:latin typeface="Helvetica Neue" panose="02000503000000020004" pitchFamily="2" charset="0"/>
              </a:rPr>
              <a:t>TreeSet</a:t>
            </a:r>
            <a:r>
              <a:rPr lang="en-CA" sz="1100" b="0" i="0" dirty="0">
                <a:solidFill>
                  <a:srgbClr val="333333"/>
                </a:solidFill>
                <a:effectLst/>
                <a:latin typeface="Helvetica Neue" panose="02000503000000020004" pitchFamily="2" charset="0"/>
              </a:rPr>
              <a:t> : Not synchronized</a:t>
            </a:r>
          </a:p>
          <a:p>
            <a:pPr marL="114300" indent="0" algn="l">
              <a:buNone/>
            </a:pPr>
            <a:r>
              <a:rPr lang="en-CA" sz="1100" b="1" i="0" dirty="0">
                <a:solidFill>
                  <a:srgbClr val="333333"/>
                </a:solidFill>
                <a:effectLst/>
                <a:latin typeface="Helvetica Neue" panose="02000503000000020004" pitchFamily="2" charset="0"/>
              </a:rPr>
              <a:t>When to use?</a:t>
            </a:r>
            <a:endParaRPr lang="en-CA" sz="1100" b="0" i="0" dirty="0">
              <a:solidFill>
                <a:srgbClr val="333333"/>
              </a:solidFill>
              <a:effectLst/>
              <a:latin typeface="Helvetica Neue" panose="02000503000000020004" pitchFamily="2" charset="0"/>
            </a:endParaRPr>
          </a:p>
          <a:p>
            <a:pPr algn="l">
              <a:buFont typeface="Arial" panose="020B0604020202020204" pitchFamily="34" charset="0"/>
              <a:buChar char="•"/>
            </a:pPr>
            <a:r>
              <a:rPr lang="en-CA" sz="1100" b="0" i="0" dirty="0">
                <a:solidFill>
                  <a:srgbClr val="333333"/>
                </a:solidFill>
                <a:effectLst/>
                <a:latin typeface="Helvetica Neue" panose="02000503000000020004" pitchFamily="2" charset="0"/>
              </a:rPr>
              <a:t>HashSet : Use it when you want only unique elements without any order.</a:t>
            </a:r>
          </a:p>
          <a:p>
            <a:pPr algn="l">
              <a:buFont typeface="Arial" panose="020B0604020202020204" pitchFamily="34" charset="0"/>
              <a:buChar char="•"/>
            </a:pPr>
            <a:r>
              <a:rPr lang="en-CA" sz="1100" b="0" i="0" dirty="0" err="1">
                <a:solidFill>
                  <a:srgbClr val="333333"/>
                </a:solidFill>
                <a:effectLst/>
                <a:latin typeface="Helvetica Neue" panose="02000503000000020004" pitchFamily="2" charset="0"/>
              </a:rPr>
              <a:t>LinkedHashSet</a:t>
            </a:r>
            <a:r>
              <a:rPr lang="en-CA" sz="1100" b="0" i="0" dirty="0">
                <a:solidFill>
                  <a:srgbClr val="333333"/>
                </a:solidFill>
                <a:effectLst/>
                <a:latin typeface="Helvetica Neue" panose="02000503000000020004" pitchFamily="2" charset="0"/>
              </a:rPr>
              <a:t> : Use it when you want only unique elements in insertion order.</a:t>
            </a:r>
          </a:p>
          <a:p>
            <a:pPr algn="l">
              <a:buFont typeface="Arial" panose="020B0604020202020204" pitchFamily="34" charset="0"/>
              <a:buChar char="•"/>
            </a:pPr>
            <a:r>
              <a:rPr lang="en-CA" sz="1100" b="0" i="0" dirty="0" err="1">
                <a:solidFill>
                  <a:srgbClr val="333333"/>
                </a:solidFill>
                <a:effectLst/>
                <a:latin typeface="Helvetica Neue" panose="02000503000000020004" pitchFamily="2" charset="0"/>
              </a:rPr>
              <a:t>TreeSet</a:t>
            </a:r>
            <a:r>
              <a:rPr lang="en-CA" sz="1100" b="0" i="0" dirty="0">
                <a:solidFill>
                  <a:srgbClr val="333333"/>
                </a:solidFill>
                <a:effectLst/>
                <a:latin typeface="Helvetica Neue" panose="02000503000000020004" pitchFamily="2" charset="0"/>
              </a:rPr>
              <a:t> : Use it when you want only unique elements in some specific order.</a:t>
            </a:r>
          </a:p>
          <a:p>
            <a:pPr marL="114300" indent="0">
              <a:buNone/>
            </a:pPr>
            <a:br>
              <a:rPr lang="en-CA" sz="1100" dirty="0"/>
            </a:br>
            <a:endParaRPr lang="en-CA" sz="1100" b="0" i="0" dirty="0">
              <a:solidFill>
                <a:srgbClr val="333333"/>
              </a:solidFill>
              <a:effectLst/>
              <a:latin typeface="Helvetica Neue" panose="02000503000000020004" pitchFamily="2" charset="0"/>
            </a:endParaRPr>
          </a:p>
          <a:p>
            <a:pPr lvl="1"/>
            <a:endParaRPr lang="en-US" sz="700" dirty="0"/>
          </a:p>
        </p:txBody>
      </p:sp>
    </p:spTree>
    <p:extLst>
      <p:ext uri="{BB962C8B-B14F-4D97-AF65-F5344CB8AC3E}">
        <p14:creationId xmlns:p14="http://schemas.microsoft.com/office/powerpoint/2010/main" val="1319616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52EE5-71A4-FAD0-BE5D-6BA1DD02342A}"/>
              </a:ext>
            </a:extLst>
          </p:cNvPr>
          <p:cNvSpPr>
            <a:spLocks noGrp="1"/>
          </p:cNvSpPr>
          <p:nvPr>
            <p:ph type="title"/>
          </p:nvPr>
        </p:nvSpPr>
        <p:spPr/>
        <p:txBody>
          <a:bodyPr/>
          <a:lstStyle/>
          <a:p>
            <a:r>
              <a:rPr lang="en-US" dirty="0"/>
              <a:t>Identify the entities</a:t>
            </a:r>
          </a:p>
        </p:txBody>
      </p:sp>
      <p:sp>
        <p:nvSpPr>
          <p:cNvPr id="3" name="Text Placeholder 2">
            <a:extLst>
              <a:ext uri="{FF2B5EF4-FFF2-40B4-BE49-F238E27FC236}">
                <a16:creationId xmlns:a16="http://schemas.microsoft.com/office/drawing/2014/main" id="{9CD5478E-7ABA-31BF-9414-AF29FCC2527D}"/>
              </a:ext>
            </a:extLst>
          </p:cNvPr>
          <p:cNvSpPr>
            <a:spLocks noGrp="1"/>
          </p:cNvSpPr>
          <p:nvPr>
            <p:ph type="body" idx="1"/>
          </p:nvPr>
        </p:nvSpPr>
        <p:spPr/>
        <p:txBody>
          <a:bodyPr/>
          <a:lstStyle/>
          <a:p>
            <a:r>
              <a:rPr lang="en-US" dirty="0"/>
              <a:t>Employee </a:t>
            </a:r>
          </a:p>
          <a:p>
            <a:r>
              <a:rPr lang="en-US" dirty="0"/>
              <a:t>Department </a:t>
            </a:r>
          </a:p>
          <a:p>
            <a:r>
              <a:rPr lang="en-US" dirty="0"/>
              <a:t>Clerk</a:t>
            </a:r>
          </a:p>
          <a:p>
            <a:r>
              <a:rPr lang="en-US" dirty="0"/>
              <a:t>Manager</a:t>
            </a:r>
          </a:p>
          <a:p>
            <a:r>
              <a:rPr lang="en-US" dirty="0" err="1"/>
              <a:t>SalesPerson</a:t>
            </a:r>
            <a:endParaRPr lang="en-US" dirty="0"/>
          </a:p>
          <a:p>
            <a:endParaRPr lang="en-US" dirty="0"/>
          </a:p>
        </p:txBody>
      </p:sp>
    </p:spTree>
    <p:extLst>
      <p:ext uri="{BB962C8B-B14F-4D97-AF65-F5344CB8AC3E}">
        <p14:creationId xmlns:p14="http://schemas.microsoft.com/office/powerpoint/2010/main" val="7357269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EDCD1-D101-03A5-D2C4-62794E49656B}"/>
              </a:ext>
            </a:extLst>
          </p:cNvPr>
          <p:cNvSpPr>
            <a:spLocks noGrp="1"/>
          </p:cNvSpPr>
          <p:nvPr>
            <p:ph type="title"/>
          </p:nvPr>
        </p:nvSpPr>
        <p:spPr/>
        <p:txBody>
          <a:bodyPr/>
          <a:lstStyle/>
          <a:p>
            <a:r>
              <a:rPr lang="en-US" dirty="0"/>
              <a:t>Set – HashSet Scenario</a:t>
            </a:r>
          </a:p>
        </p:txBody>
      </p:sp>
      <p:sp>
        <p:nvSpPr>
          <p:cNvPr id="3" name="Text Placeholder 2">
            <a:extLst>
              <a:ext uri="{FF2B5EF4-FFF2-40B4-BE49-F238E27FC236}">
                <a16:creationId xmlns:a16="http://schemas.microsoft.com/office/drawing/2014/main" id="{75E22CDC-8D7C-5601-128C-8BBD793E3291}"/>
              </a:ext>
            </a:extLst>
          </p:cNvPr>
          <p:cNvSpPr>
            <a:spLocks noGrp="1"/>
          </p:cNvSpPr>
          <p:nvPr>
            <p:ph type="body" idx="1"/>
          </p:nvPr>
        </p:nvSpPr>
        <p:spPr/>
        <p:txBody>
          <a:bodyPr/>
          <a:lstStyle/>
          <a:p>
            <a:r>
              <a:rPr lang="en-CA" dirty="0"/>
              <a:t>You want to ensure that each user ID is stored only once and can be quickly checked to prevent duplicate entries.</a:t>
            </a:r>
          </a:p>
          <a:p>
            <a:endParaRPr lang="en-CA" dirty="0"/>
          </a:p>
          <a:p>
            <a:endParaRPr lang="en-CA" dirty="0"/>
          </a:p>
          <a:p>
            <a:endParaRPr lang="en-CA" dirty="0"/>
          </a:p>
          <a:p>
            <a:r>
              <a:rPr lang="en-CA" dirty="0"/>
              <a:t> Here, a HashSet is highly appropriate due to its efficiency in handling uniqueness and providing constant-time complexity for common operations like adding and checking membership.</a:t>
            </a:r>
            <a:endParaRPr lang="en-US" dirty="0"/>
          </a:p>
        </p:txBody>
      </p:sp>
    </p:spTree>
    <p:extLst>
      <p:ext uri="{BB962C8B-B14F-4D97-AF65-F5344CB8AC3E}">
        <p14:creationId xmlns:p14="http://schemas.microsoft.com/office/powerpoint/2010/main" val="416018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57B9-61C5-5D2D-A4C6-3D456A184CC6}"/>
              </a:ext>
            </a:extLst>
          </p:cNvPr>
          <p:cNvSpPr>
            <a:spLocks noGrp="1"/>
          </p:cNvSpPr>
          <p:nvPr>
            <p:ph type="title"/>
          </p:nvPr>
        </p:nvSpPr>
        <p:spPr/>
        <p:txBody>
          <a:bodyPr/>
          <a:lstStyle/>
          <a:p>
            <a:r>
              <a:rPr lang="en-US" dirty="0"/>
              <a:t>Set - </a:t>
            </a:r>
            <a:r>
              <a:rPr lang="en-US" dirty="0" err="1"/>
              <a:t>TreeSet</a:t>
            </a:r>
            <a:endParaRPr lang="en-US" dirty="0"/>
          </a:p>
        </p:txBody>
      </p:sp>
      <p:sp>
        <p:nvSpPr>
          <p:cNvPr id="3" name="Text Placeholder 2">
            <a:extLst>
              <a:ext uri="{FF2B5EF4-FFF2-40B4-BE49-F238E27FC236}">
                <a16:creationId xmlns:a16="http://schemas.microsoft.com/office/drawing/2014/main" id="{74138F28-D66B-A2D0-D376-ACB6A515B2CA}"/>
              </a:ext>
            </a:extLst>
          </p:cNvPr>
          <p:cNvSpPr>
            <a:spLocks noGrp="1"/>
          </p:cNvSpPr>
          <p:nvPr>
            <p:ph type="body" idx="1"/>
          </p:nvPr>
        </p:nvSpPr>
        <p:spPr/>
        <p:txBody>
          <a:bodyPr/>
          <a:lstStyle/>
          <a:p>
            <a:r>
              <a:rPr lang="en-CA" dirty="0"/>
              <a:t>You want to maintain a list of </a:t>
            </a:r>
            <a:r>
              <a:rPr lang="en-CA" dirty="0">
                <a:solidFill>
                  <a:srgbClr val="C00000"/>
                </a:solidFill>
              </a:rPr>
              <a:t>scores in a sorted order </a:t>
            </a:r>
            <a:r>
              <a:rPr lang="en-CA" dirty="0"/>
              <a:t>to easily get the </a:t>
            </a:r>
            <a:r>
              <a:rPr lang="en-CA" dirty="0">
                <a:solidFill>
                  <a:srgbClr val="C00000"/>
                </a:solidFill>
              </a:rPr>
              <a:t>highest, lowest, or any rank-based information. </a:t>
            </a:r>
          </a:p>
          <a:p>
            <a:r>
              <a:rPr lang="en-CA" dirty="0"/>
              <a:t>For this purpose, </a:t>
            </a:r>
            <a:r>
              <a:rPr lang="en-CA" dirty="0" err="1"/>
              <a:t>TreeSet</a:t>
            </a:r>
            <a:r>
              <a:rPr lang="en-CA" dirty="0"/>
              <a:t> is highly appropriate because it maintains the elements in sorted order and provides efficient methods for navigation and range queries.</a:t>
            </a:r>
            <a:endParaRPr lang="en-US" dirty="0"/>
          </a:p>
        </p:txBody>
      </p:sp>
    </p:spTree>
    <p:extLst>
      <p:ext uri="{BB962C8B-B14F-4D97-AF65-F5344CB8AC3E}">
        <p14:creationId xmlns:p14="http://schemas.microsoft.com/office/powerpoint/2010/main" val="9077284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8280-D574-0AAE-DBC1-F24A2FD1E7F0}"/>
              </a:ext>
            </a:extLst>
          </p:cNvPr>
          <p:cNvSpPr>
            <a:spLocks noGrp="1"/>
          </p:cNvSpPr>
          <p:nvPr>
            <p:ph type="title"/>
          </p:nvPr>
        </p:nvSpPr>
        <p:spPr/>
        <p:txBody>
          <a:bodyPr/>
          <a:lstStyle/>
          <a:p>
            <a:r>
              <a:rPr lang="en-US" dirty="0"/>
              <a:t>Stack</a:t>
            </a:r>
          </a:p>
        </p:txBody>
      </p:sp>
      <p:sp>
        <p:nvSpPr>
          <p:cNvPr id="3" name="Text Placeholder 2">
            <a:extLst>
              <a:ext uri="{FF2B5EF4-FFF2-40B4-BE49-F238E27FC236}">
                <a16:creationId xmlns:a16="http://schemas.microsoft.com/office/drawing/2014/main" id="{C60640EF-CC97-B24B-CFF9-F20A4CD20CE6}"/>
              </a:ext>
            </a:extLst>
          </p:cNvPr>
          <p:cNvSpPr>
            <a:spLocks noGrp="1"/>
          </p:cNvSpPr>
          <p:nvPr>
            <p:ph type="body" idx="1"/>
          </p:nvPr>
        </p:nvSpPr>
        <p:spPr/>
        <p:txBody>
          <a:bodyPr/>
          <a:lstStyle/>
          <a:p>
            <a:r>
              <a:rPr lang="en-CA" dirty="0"/>
              <a:t>A stack is a data structure that follows the Last-In-First-Out (LIFO) principle. In Java, you can implement a stack using various methods, including using a linked list or arrays.</a:t>
            </a:r>
            <a:endParaRPr lang="en-US" dirty="0"/>
          </a:p>
        </p:txBody>
      </p:sp>
    </p:spTree>
    <p:extLst>
      <p:ext uri="{BB962C8B-B14F-4D97-AF65-F5344CB8AC3E}">
        <p14:creationId xmlns:p14="http://schemas.microsoft.com/office/powerpoint/2010/main" val="39509408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7128-55E1-3FB9-ADE3-1D27F80BEF91}"/>
              </a:ext>
            </a:extLst>
          </p:cNvPr>
          <p:cNvSpPr>
            <a:spLocks noGrp="1"/>
          </p:cNvSpPr>
          <p:nvPr>
            <p:ph type="title"/>
          </p:nvPr>
        </p:nvSpPr>
        <p:spPr/>
        <p:txBody>
          <a:bodyPr/>
          <a:lstStyle/>
          <a:p>
            <a:r>
              <a:rPr lang="en-US" dirty="0"/>
              <a:t>Array Vs </a:t>
            </a:r>
            <a:r>
              <a:rPr lang="en-US" dirty="0" err="1"/>
              <a:t>ArrayList</a:t>
            </a:r>
            <a:endParaRPr lang="en-US" dirty="0"/>
          </a:p>
        </p:txBody>
      </p:sp>
      <p:pic>
        <p:nvPicPr>
          <p:cNvPr id="4" name="Picture 3">
            <a:extLst>
              <a:ext uri="{FF2B5EF4-FFF2-40B4-BE49-F238E27FC236}">
                <a16:creationId xmlns:a16="http://schemas.microsoft.com/office/drawing/2014/main" id="{A2D1831E-A308-CAD0-B995-3E6ABE1A4138}"/>
              </a:ext>
            </a:extLst>
          </p:cNvPr>
          <p:cNvPicPr>
            <a:picLocks noChangeAspect="1"/>
          </p:cNvPicPr>
          <p:nvPr/>
        </p:nvPicPr>
        <p:blipFill>
          <a:blip r:embed="rId2"/>
          <a:stretch>
            <a:fillRect/>
          </a:stretch>
        </p:blipFill>
        <p:spPr>
          <a:xfrm>
            <a:off x="710225" y="1074980"/>
            <a:ext cx="7723500" cy="4068520"/>
          </a:xfrm>
          <a:prstGeom prst="rect">
            <a:avLst/>
          </a:prstGeom>
        </p:spPr>
      </p:pic>
    </p:spTree>
    <p:extLst>
      <p:ext uri="{BB962C8B-B14F-4D97-AF65-F5344CB8AC3E}">
        <p14:creationId xmlns:p14="http://schemas.microsoft.com/office/powerpoint/2010/main" val="40664079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7D454-26EB-D20B-AE41-9260068E0F4A}"/>
              </a:ext>
            </a:extLst>
          </p:cNvPr>
          <p:cNvSpPr>
            <a:spLocks noGrp="1"/>
          </p:cNvSpPr>
          <p:nvPr>
            <p:ph type="title"/>
          </p:nvPr>
        </p:nvSpPr>
        <p:spPr/>
        <p:txBody>
          <a:bodyPr/>
          <a:lstStyle/>
          <a:p>
            <a:r>
              <a:rPr lang="en-US" dirty="0"/>
              <a:t>Scenario – Choose appropriate Collection</a:t>
            </a:r>
          </a:p>
        </p:txBody>
      </p:sp>
      <p:sp>
        <p:nvSpPr>
          <p:cNvPr id="3" name="Text Placeholder 2">
            <a:extLst>
              <a:ext uri="{FF2B5EF4-FFF2-40B4-BE49-F238E27FC236}">
                <a16:creationId xmlns:a16="http://schemas.microsoft.com/office/drawing/2014/main" id="{78E2D0EE-F7BF-0062-387A-3BAC767F4D34}"/>
              </a:ext>
            </a:extLst>
          </p:cNvPr>
          <p:cNvSpPr>
            <a:spLocks noGrp="1"/>
          </p:cNvSpPr>
          <p:nvPr>
            <p:ph type="body" idx="1"/>
          </p:nvPr>
        </p:nvSpPr>
        <p:spPr/>
        <p:txBody>
          <a:bodyPr/>
          <a:lstStyle/>
          <a:p>
            <a:r>
              <a:rPr lang="en-CA" b="1" dirty="0"/>
              <a:t>Scenario:</a:t>
            </a:r>
            <a:r>
              <a:rPr lang="en-CA" dirty="0"/>
              <a:t> </a:t>
            </a:r>
            <a:r>
              <a:rPr lang="en-CA" dirty="0">
                <a:solidFill>
                  <a:srgbClr val="0070C0"/>
                </a:solidFill>
              </a:rPr>
              <a:t>You are building a music player application that needs to maintain a playlist of songs. The order in which songs are added to the playlist matters because users expect to hear them in the sequence they chose.</a:t>
            </a:r>
          </a:p>
          <a:p>
            <a:r>
              <a:rPr lang="en-CA" b="1" dirty="0"/>
              <a:t>Scenario:</a:t>
            </a:r>
            <a:r>
              <a:rPr lang="en-CA" dirty="0"/>
              <a:t> </a:t>
            </a:r>
            <a:r>
              <a:rPr lang="en-CA" dirty="0">
                <a:solidFill>
                  <a:schemeClr val="accent5">
                    <a:lumMod val="75000"/>
                  </a:schemeClr>
                </a:solidFill>
              </a:rPr>
              <a:t>You are developing a system where users can register with unique usernames. The system needs to quickly check if a username already exists and prevent duplicates.</a:t>
            </a:r>
          </a:p>
          <a:p>
            <a:r>
              <a:rPr lang="en-CA" b="1" dirty="0"/>
              <a:t>Scenario:</a:t>
            </a:r>
            <a:r>
              <a:rPr lang="en-CA" dirty="0"/>
              <a:t> You have a print server that needs to handle print jobs from multiple users. The server should process jobs in the order they are received, ensuring a fair and orderly processing.</a:t>
            </a:r>
          </a:p>
          <a:p>
            <a:endParaRPr lang="en-US" dirty="0"/>
          </a:p>
        </p:txBody>
      </p:sp>
    </p:spTree>
    <p:extLst>
      <p:ext uri="{BB962C8B-B14F-4D97-AF65-F5344CB8AC3E}">
        <p14:creationId xmlns:p14="http://schemas.microsoft.com/office/powerpoint/2010/main" val="39996496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6D57-BB65-84D4-1E64-F3D23DFE84C0}"/>
              </a:ext>
            </a:extLst>
          </p:cNvPr>
          <p:cNvSpPr>
            <a:spLocks noGrp="1"/>
          </p:cNvSpPr>
          <p:nvPr>
            <p:ph type="title"/>
          </p:nvPr>
        </p:nvSpPr>
        <p:spPr/>
        <p:txBody>
          <a:bodyPr/>
          <a:lstStyle/>
          <a:p>
            <a:r>
              <a:rPr lang="en-US" dirty="0"/>
              <a:t>Map </a:t>
            </a:r>
          </a:p>
        </p:txBody>
      </p:sp>
      <p:sp>
        <p:nvSpPr>
          <p:cNvPr id="3" name="Text Placeholder 2">
            <a:extLst>
              <a:ext uri="{FF2B5EF4-FFF2-40B4-BE49-F238E27FC236}">
                <a16:creationId xmlns:a16="http://schemas.microsoft.com/office/drawing/2014/main" id="{B6B34FD6-1502-B327-79A5-69132BC86271}"/>
              </a:ext>
            </a:extLst>
          </p:cNvPr>
          <p:cNvSpPr>
            <a:spLocks noGrp="1"/>
          </p:cNvSpPr>
          <p:nvPr>
            <p:ph type="body" idx="1"/>
          </p:nvPr>
        </p:nvSpPr>
        <p:spPr/>
        <p:txBody>
          <a:bodyPr/>
          <a:lstStyle/>
          <a:p>
            <a:r>
              <a:rPr lang="en-US" dirty="0"/>
              <a:t>Key – Value </a:t>
            </a:r>
          </a:p>
        </p:txBody>
      </p:sp>
      <p:pic>
        <p:nvPicPr>
          <p:cNvPr id="4" name="Picture 3">
            <a:extLst>
              <a:ext uri="{FF2B5EF4-FFF2-40B4-BE49-F238E27FC236}">
                <a16:creationId xmlns:a16="http://schemas.microsoft.com/office/drawing/2014/main" id="{5EF62FBC-A242-9DFB-AE11-1FA84D75829D}"/>
              </a:ext>
            </a:extLst>
          </p:cNvPr>
          <p:cNvPicPr>
            <a:picLocks noChangeAspect="1"/>
          </p:cNvPicPr>
          <p:nvPr/>
        </p:nvPicPr>
        <p:blipFill>
          <a:blip r:embed="rId2"/>
          <a:stretch>
            <a:fillRect/>
          </a:stretch>
        </p:blipFill>
        <p:spPr>
          <a:xfrm>
            <a:off x="3988307" y="466255"/>
            <a:ext cx="3931869" cy="3999328"/>
          </a:xfrm>
          <a:prstGeom prst="rect">
            <a:avLst/>
          </a:prstGeom>
        </p:spPr>
      </p:pic>
    </p:spTree>
    <p:extLst>
      <p:ext uri="{BB962C8B-B14F-4D97-AF65-F5344CB8AC3E}">
        <p14:creationId xmlns:p14="http://schemas.microsoft.com/office/powerpoint/2010/main" val="35436103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A6FC06-3F98-7918-7D4C-7847053C1F5D}"/>
              </a:ext>
            </a:extLst>
          </p:cNvPr>
          <p:cNvPicPr>
            <a:picLocks noChangeAspect="1"/>
          </p:cNvPicPr>
          <p:nvPr/>
        </p:nvPicPr>
        <p:blipFill>
          <a:blip r:embed="rId2"/>
          <a:stretch>
            <a:fillRect/>
          </a:stretch>
        </p:blipFill>
        <p:spPr>
          <a:xfrm>
            <a:off x="928687" y="0"/>
            <a:ext cx="7286625" cy="5143500"/>
          </a:xfrm>
          <a:prstGeom prst="rect">
            <a:avLst/>
          </a:prstGeom>
        </p:spPr>
      </p:pic>
    </p:spTree>
    <p:extLst>
      <p:ext uri="{BB962C8B-B14F-4D97-AF65-F5344CB8AC3E}">
        <p14:creationId xmlns:p14="http://schemas.microsoft.com/office/powerpoint/2010/main" val="18008223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D800-6D4B-3E08-9F5A-291CB654EB89}"/>
              </a:ext>
            </a:extLst>
          </p:cNvPr>
          <p:cNvSpPr>
            <a:spLocks noGrp="1"/>
          </p:cNvSpPr>
          <p:nvPr>
            <p:ph type="title"/>
          </p:nvPr>
        </p:nvSpPr>
        <p:spPr/>
        <p:txBody>
          <a:bodyPr/>
          <a:lstStyle/>
          <a:p>
            <a:r>
              <a:rPr lang="en-US" dirty="0"/>
              <a:t>Generics</a:t>
            </a:r>
          </a:p>
        </p:txBody>
      </p:sp>
      <p:sp>
        <p:nvSpPr>
          <p:cNvPr id="3" name="Text Placeholder 2">
            <a:extLst>
              <a:ext uri="{FF2B5EF4-FFF2-40B4-BE49-F238E27FC236}">
                <a16:creationId xmlns:a16="http://schemas.microsoft.com/office/drawing/2014/main" id="{C0435E54-6060-D173-054D-DF996AC355D3}"/>
              </a:ext>
            </a:extLst>
          </p:cNvPr>
          <p:cNvSpPr>
            <a:spLocks noGrp="1"/>
          </p:cNvSpPr>
          <p:nvPr>
            <p:ph type="body" idx="1"/>
          </p:nvPr>
        </p:nvSpPr>
        <p:spPr/>
        <p:txBody>
          <a:bodyPr/>
          <a:lstStyle/>
          <a:p>
            <a:endParaRPr lang="en-CA" dirty="0"/>
          </a:p>
          <a:p>
            <a:r>
              <a:rPr lang="en-CA" dirty="0"/>
              <a:t>Generics in programming are a powerful feature that allows you to write code that is more </a:t>
            </a:r>
            <a:r>
              <a:rPr lang="en-CA" dirty="0">
                <a:solidFill>
                  <a:schemeClr val="accent5">
                    <a:lumMod val="75000"/>
                  </a:schemeClr>
                </a:solidFill>
              </a:rPr>
              <a:t>flexible, reusable, and type-safe</a:t>
            </a:r>
            <a:r>
              <a:rPr lang="en-CA" dirty="0"/>
              <a:t>. They enable you to define classes, interfaces, and methods with type parameters, so you can use different types with the same code. Generics are primarily used to handle collections and other data structures in a type-safe manner.</a:t>
            </a:r>
          </a:p>
          <a:p>
            <a:endParaRPr lang="en-US" dirty="0"/>
          </a:p>
        </p:txBody>
      </p:sp>
    </p:spTree>
    <p:extLst>
      <p:ext uri="{BB962C8B-B14F-4D97-AF65-F5344CB8AC3E}">
        <p14:creationId xmlns:p14="http://schemas.microsoft.com/office/powerpoint/2010/main" val="25643042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BD7A-8774-D51C-330B-9F5DE2A4944A}"/>
              </a:ext>
            </a:extLst>
          </p:cNvPr>
          <p:cNvSpPr>
            <a:spLocks noGrp="1"/>
          </p:cNvSpPr>
          <p:nvPr>
            <p:ph type="title"/>
          </p:nvPr>
        </p:nvSpPr>
        <p:spPr/>
        <p:txBody>
          <a:bodyPr/>
          <a:lstStyle/>
          <a:p>
            <a:r>
              <a:rPr lang="en-US" dirty="0"/>
              <a:t>Advantages of Generics</a:t>
            </a:r>
          </a:p>
        </p:txBody>
      </p:sp>
      <p:sp>
        <p:nvSpPr>
          <p:cNvPr id="3" name="Text Placeholder 2">
            <a:extLst>
              <a:ext uri="{FF2B5EF4-FFF2-40B4-BE49-F238E27FC236}">
                <a16:creationId xmlns:a16="http://schemas.microsoft.com/office/drawing/2014/main" id="{C540FA13-9363-EA14-8F74-DCA28A484E0D}"/>
              </a:ext>
            </a:extLst>
          </p:cNvPr>
          <p:cNvSpPr>
            <a:spLocks noGrp="1"/>
          </p:cNvSpPr>
          <p:nvPr>
            <p:ph type="body" idx="1"/>
          </p:nvPr>
        </p:nvSpPr>
        <p:spPr>
          <a:xfrm>
            <a:off x="710274" y="1152475"/>
            <a:ext cx="8067965" cy="3454500"/>
          </a:xfrm>
        </p:spPr>
        <p:txBody>
          <a:bodyPr/>
          <a:lstStyle/>
          <a:p>
            <a:r>
              <a:rPr lang="en-CA" dirty="0"/>
              <a:t>1. </a:t>
            </a:r>
            <a:r>
              <a:rPr lang="en-CA" b="1" dirty="0"/>
              <a:t>Type Safety</a:t>
            </a:r>
          </a:p>
          <a:p>
            <a:pPr lvl="1"/>
            <a:r>
              <a:rPr lang="en-CA" dirty="0"/>
              <a:t>List list = new </a:t>
            </a:r>
            <a:r>
              <a:rPr lang="en-CA" dirty="0" err="1"/>
              <a:t>ArrayList</a:t>
            </a:r>
            <a:r>
              <a:rPr lang="en-CA" dirty="0"/>
              <a:t>(); </a:t>
            </a:r>
            <a:r>
              <a:rPr lang="en-CA" dirty="0" err="1"/>
              <a:t>list.add</a:t>
            </a:r>
            <a:r>
              <a:rPr lang="en-CA" dirty="0"/>
              <a:t>(123); String str = (String) </a:t>
            </a:r>
            <a:r>
              <a:rPr lang="en-CA" dirty="0" err="1"/>
              <a:t>list.get</a:t>
            </a:r>
            <a:r>
              <a:rPr lang="en-CA" dirty="0"/>
              <a:t>(0);</a:t>
            </a:r>
            <a:r>
              <a:rPr lang="en-CA" b="1" dirty="0"/>
              <a:t> //Not Safe</a:t>
            </a:r>
          </a:p>
          <a:p>
            <a:pPr lvl="1"/>
            <a:r>
              <a:rPr lang="en-CA" dirty="0"/>
              <a:t>List&lt;String&gt; list = new </a:t>
            </a:r>
            <a:r>
              <a:rPr lang="en-CA" dirty="0" err="1"/>
              <a:t>ArrayList</a:t>
            </a:r>
            <a:r>
              <a:rPr lang="en-CA" dirty="0"/>
              <a:t>&lt;&gt;(); </a:t>
            </a:r>
            <a:r>
              <a:rPr lang="en-CA" dirty="0" err="1"/>
              <a:t>list.add</a:t>
            </a:r>
            <a:r>
              <a:rPr lang="en-CA" dirty="0"/>
              <a:t>("Hello"); String str = </a:t>
            </a:r>
            <a:r>
              <a:rPr lang="en-CA" dirty="0" err="1"/>
              <a:t>list.get</a:t>
            </a:r>
            <a:r>
              <a:rPr lang="en-CA" dirty="0"/>
              <a:t>(0); // </a:t>
            </a:r>
            <a:r>
              <a:rPr lang="en-CA" b="1" dirty="0"/>
              <a:t>Type-safe</a:t>
            </a:r>
          </a:p>
          <a:p>
            <a:r>
              <a:rPr lang="en-CA" dirty="0"/>
              <a:t>Code Reusability</a:t>
            </a:r>
            <a:endParaRPr lang="en-CA" b="1" dirty="0"/>
          </a:p>
          <a:p>
            <a:r>
              <a:rPr lang="en-CA" dirty="0"/>
              <a:t>Elimination of Type Casting</a:t>
            </a:r>
            <a:endParaRPr lang="en-CA" b="1" dirty="0"/>
          </a:p>
          <a:p>
            <a:r>
              <a:rPr lang="en-CA" dirty="0"/>
              <a:t>Enhanced Readability</a:t>
            </a:r>
            <a:endParaRPr lang="en-CA" b="1" dirty="0"/>
          </a:p>
          <a:p>
            <a:r>
              <a:rPr lang="en-CA" b="1" dirty="0"/>
              <a:t>Improved Performance</a:t>
            </a:r>
            <a:endParaRPr lang="en-US" b="1" dirty="0"/>
          </a:p>
        </p:txBody>
      </p:sp>
    </p:spTree>
    <p:extLst>
      <p:ext uri="{BB962C8B-B14F-4D97-AF65-F5344CB8AC3E}">
        <p14:creationId xmlns:p14="http://schemas.microsoft.com/office/powerpoint/2010/main" val="10383017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FDD5B-7E80-9617-16C3-56AE67DDB252}"/>
              </a:ext>
            </a:extLst>
          </p:cNvPr>
          <p:cNvSpPr>
            <a:spLocks noGrp="1"/>
          </p:cNvSpPr>
          <p:nvPr>
            <p:ph type="title"/>
          </p:nvPr>
        </p:nvSpPr>
        <p:spPr/>
        <p:txBody>
          <a:bodyPr/>
          <a:lstStyle/>
          <a:p>
            <a:r>
              <a:rPr lang="en-US" dirty="0"/>
              <a:t>What is Stream?</a:t>
            </a:r>
          </a:p>
        </p:txBody>
      </p:sp>
      <p:sp>
        <p:nvSpPr>
          <p:cNvPr id="3" name="Text Placeholder 2">
            <a:extLst>
              <a:ext uri="{FF2B5EF4-FFF2-40B4-BE49-F238E27FC236}">
                <a16:creationId xmlns:a16="http://schemas.microsoft.com/office/drawing/2014/main" id="{BEB9B27D-949F-05DB-BAA5-D76F7AFD0543}"/>
              </a:ext>
            </a:extLst>
          </p:cNvPr>
          <p:cNvSpPr>
            <a:spLocks noGrp="1"/>
          </p:cNvSpPr>
          <p:nvPr>
            <p:ph type="body" idx="1"/>
          </p:nvPr>
        </p:nvSpPr>
        <p:spPr/>
        <p:txBody>
          <a:bodyPr/>
          <a:lstStyle/>
          <a:p>
            <a:pPr algn="l"/>
            <a:r>
              <a:rPr lang="en-CA" sz="1600" b="0" i="0" dirty="0">
                <a:solidFill>
                  <a:srgbClr val="333333"/>
                </a:solidFill>
                <a:effectLst/>
                <a:latin typeface="Helvetica Neue" panose="02000503000000020004" pitchFamily="2" charset="0"/>
              </a:rPr>
              <a:t>A stream is a sequence of data generated by the input source and consumed by the output destination. There are two types of I/O streams in Java.</a:t>
            </a:r>
          </a:p>
          <a:p>
            <a:pPr marL="114300" indent="0" algn="l">
              <a:buNone/>
            </a:pPr>
            <a:r>
              <a:rPr lang="en-CA" b="0" i="0" dirty="0">
                <a:solidFill>
                  <a:srgbClr val="333333"/>
                </a:solidFill>
                <a:effectLst/>
                <a:latin typeface="Helvetica Neue" panose="02000503000000020004" pitchFamily="2" charset="0"/>
              </a:rPr>
              <a:t>Byte Streams</a:t>
            </a:r>
          </a:p>
          <a:p>
            <a:pPr algn="l"/>
            <a:r>
              <a:rPr lang="en-CA" sz="1100" b="0" i="0" dirty="0">
                <a:solidFill>
                  <a:srgbClr val="333333"/>
                </a:solidFill>
                <a:effectLst/>
                <a:latin typeface="Helvetica Neue" panose="02000503000000020004" pitchFamily="2" charset="0"/>
              </a:rPr>
              <a:t>Byte streams read and write data byte by byte </a:t>
            </a:r>
            <a:r>
              <a:rPr lang="en-CA" sz="1100" b="0" i="0" dirty="0" err="1">
                <a:solidFill>
                  <a:srgbClr val="333333"/>
                </a:solidFill>
                <a:effectLst/>
                <a:latin typeface="Helvetica Neue" panose="02000503000000020004" pitchFamily="2" charset="0"/>
              </a:rPr>
              <a:t>i.e</a:t>
            </a:r>
            <a:r>
              <a:rPr lang="en-CA" sz="1100" b="0" i="0" dirty="0">
                <a:solidFill>
                  <a:srgbClr val="333333"/>
                </a:solidFill>
                <a:effectLst/>
                <a:latin typeface="Helvetica Neue" panose="02000503000000020004" pitchFamily="2" charset="0"/>
              </a:rPr>
              <a:t> 8 bits maximum at a time. These streams are most suitable to process the binary files like image files, audio files, video files, executable files </a:t>
            </a:r>
            <a:r>
              <a:rPr lang="en-CA" sz="1100" b="0" i="0" dirty="0" err="1">
                <a:solidFill>
                  <a:srgbClr val="333333"/>
                </a:solidFill>
                <a:effectLst/>
                <a:latin typeface="Helvetica Neue" panose="02000503000000020004" pitchFamily="2" charset="0"/>
              </a:rPr>
              <a:t>etc</a:t>
            </a:r>
            <a:r>
              <a:rPr lang="en-CA" sz="1100" b="0" i="0" dirty="0">
                <a:solidFill>
                  <a:srgbClr val="333333"/>
                </a:solidFill>
                <a:effectLst/>
                <a:latin typeface="Helvetica Neue" panose="02000503000000020004" pitchFamily="2" charset="0"/>
              </a:rPr>
              <a:t>…</a:t>
            </a:r>
          </a:p>
          <a:p>
            <a:pPr algn="l"/>
            <a:r>
              <a:rPr lang="en-CA" sz="1100" b="0" i="0" dirty="0">
                <a:solidFill>
                  <a:srgbClr val="333333"/>
                </a:solidFill>
                <a:effectLst/>
                <a:latin typeface="Helvetica Neue" panose="02000503000000020004" pitchFamily="2" charset="0"/>
              </a:rPr>
              <a:t>All byte stream classes in Java are of type </a:t>
            </a:r>
            <a:r>
              <a:rPr lang="en-CA" sz="1100" b="0" i="0" dirty="0" err="1">
                <a:solidFill>
                  <a:srgbClr val="333333"/>
                </a:solidFill>
                <a:effectLst/>
                <a:latin typeface="Helvetica Neue" panose="02000503000000020004" pitchFamily="2" charset="0"/>
              </a:rPr>
              <a:t>InputStream</a:t>
            </a:r>
            <a:r>
              <a:rPr lang="en-CA" sz="1100" b="0" i="0" dirty="0">
                <a:solidFill>
                  <a:srgbClr val="333333"/>
                </a:solidFill>
                <a:effectLst/>
                <a:latin typeface="Helvetica Neue" panose="02000503000000020004" pitchFamily="2" charset="0"/>
              </a:rPr>
              <a:t> and </a:t>
            </a:r>
            <a:r>
              <a:rPr lang="en-CA" sz="1100" b="0" i="0" dirty="0" err="1">
                <a:solidFill>
                  <a:srgbClr val="333333"/>
                </a:solidFill>
                <a:effectLst/>
                <a:latin typeface="Helvetica Neue" panose="02000503000000020004" pitchFamily="2" charset="0"/>
              </a:rPr>
              <a:t>OutputStream</a:t>
            </a:r>
            <a:r>
              <a:rPr lang="en-CA" sz="1100" dirty="0">
                <a:solidFill>
                  <a:srgbClr val="333333"/>
                </a:solidFill>
                <a:latin typeface="Helvetica Neue" panose="02000503000000020004" pitchFamily="2" charset="0"/>
              </a:rPr>
              <a:t>.</a:t>
            </a:r>
          </a:p>
          <a:p>
            <a:pPr algn="l"/>
            <a:endParaRPr lang="en-CA" b="0" i="0" dirty="0">
              <a:solidFill>
                <a:srgbClr val="333333"/>
              </a:solidFill>
              <a:effectLst/>
              <a:latin typeface="Helvetica Neue" panose="02000503000000020004" pitchFamily="2" charset="0"/>
            </a:endParaRPr>
          </a:p>
          <a:p>
            <a:pPr marL="114300" indent="0" algn="l">
              <a:buNone/>
            </a:pPr>
            <a:r>
              <a:rPr lang="en-CA" b="0" i="0" dirty="0">
                <a:solidFill>
                  <a:srgbClr val="333333"/>
                </a:solidFill>
                <a:effectLst/>
                <a:latin typeface="Helvetica Neue" panose="02000503000000020004" pitchFamily="2" charset="0"/>
              </a:rPr>
              <a:t>Character Streams</a:t>
            </a:r>
            <a:endParaRPr lang="en-CA" sz="1200" b="0" i="0" dirty="0">
              <a:solidFill>
                <a:srgbClr val="333333"/>
              </a:solidFill>
              <a:effectLst/>
              <a:latin typeface="Helvetica Neue" panose="02000503000000020004" pitchFamily="2" charset="0"/>
            </a:endParaRPr>
          </a:p>
          <a:p>
            <a:pPr algn="l"/>
            <a:r>
              <a:rPr lang="en-CA" sz="1100" b="0" i="0" dirty="0">
                <a:solidFill>
                  <a:srgbClr val="333333"/>
                </a:solidFill>
                <a:effectLst/>
                <a:latin typeface="Helvetica Neue" panose="02000503000000020004" pitchFamily="2" charset="0"/>
              </a:rPr>
              <a:t>Character streams read and write data character by character. Characters in Java are from Unicode characters set and are of 16 bits in size. Hence you can say that, character streams in Java read and write data of 16 bits maximum at a time.</a:t>
            </a:r>
          </a:p>
          <a:p>
            <a:pPr algn="l"/>
            <a:r>
              <a:rPr lang="en-CA" sz="1100" b="0" i="0" dirty="0">
                <a:solidFill>
                  <a:srgbClr val="333333"/>
                </a:solidFill>
                <a:effectLst/>
                <a:latin typeface="Helvetica Neue" panose="02000503000000020004" pitchFamily="2" charset="0"/>
              </a:rPr>
              <a:t>Character streams are mainly used to process text files.</a:t>
            </a:r>
          </a:p>
          <a:p>
            <a:pPr algn="l"/>
            <a:r>
              <a:rPr lang="en-CA" sz="1100" b="0" i="0" dirty="0">
                <a:solidFill>
                  <a:srgbClr val="333333"/>
                </a:solidFill>
                <a:effectLst/>
                <a:latin typeface="Helvetica Neue" panose="02000503000000020004" pitchFamily="2" charset="0"/>
              </a:rPr>
              <a:t>All character stream classes in Java are of type Reader and Writer.</a:t>
            </a:r>
          </a:p>
          <a:p>
            <a:pPr algn="l">
              <a:buFont typeface="+mj-lt"/>
              <a:buAutoNum type="arabicPeriod"/>
            </a:pPr>
            <a:endParaRPr lang="en-CA" sz="1200" b="0" i="0" dirty="0">
              <a:solidFill>
                <a:srgbClr val="333333"/>
              </a:solidFill>
              <a:effectLst/>
              <a:latin typeface="Helvetica Neue" panose="02000503000000020004" pitchFamily="2" charset="0"/>
            </a:endParaRPr>
          </a:p>
          <a:p>
            <a:endParaRPr lang="en-US" dirty="0"/>
          </a:p>
        </p:txBody>
      </p:sp>
    </p:spTree>
    <p:extLst>
      <p:ext uri="{BB962C8B-B14F-4D97-AF65-F5344CB8AC3E}">
        <p14:creationId xmlns:p14="http://schemas.microsoft.com/office/powerpoint/2010/main" val="937103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3E9E-824D-F339-D354-52097187C480}"/>
              </a:ext>
            </a:extLst>
          </p:cNvPr>
          <p:cNvSpPr>
            <a:spLocks noGrp="1"/>
          </p:cNvSpPr>
          <p:nvPr>
            <p:ph type="title"/>
          </p:nvPr>
        </p:nvSpPr>
        <p:spPr/>
        <p:txBody>
          <a:bodyPr/>
          <a:lstStyle/>
          <a:p>
            <a:r>
              <a:rPr lang="en-US" dirty="0"/>
              <a:t>Identify functionalities</a:t>
            </a:r>
          </a:p>
        </p:txBody>
      </p:sp>
      <p:sp>
        <p:nvSpPr>
          <p:cNvPr id="3" name="Text Placeholder 2">
            <a:extLst>
              <a:ext uri="{FF2B5EF4-FFF2-40B4-BE49-F238E27FC236}">
                <a16:creationId xmlns:a16="http://schemas.microsoft.com/office/drawing/2014/main" id="{48E94090-60E7-466A-A5F9-3810A78A4B48}"/>
              </a:ext>
            </a:extLst>
          </p:cNvPr>
          <p:cNvSpPr>
            <a:spLocks noGrp="1"/>
          </p:cNvSpPr>
          <p:nvPr>
            <p:ph type="body" idx="1"/>
          </p:nvPr>
        </p:nvSpPr>
        <p:spPr/>
        <p:txBody>
          <a:bodyPr/>
          <a:lstStyle/>
          <a:p>
            <a:r>
              <a:rPr lang="en-US" dirty="0"/>
              <a:t>Calculate Bonus</a:t>
            </a:r>
          </a:p>
          <a:p>
            <a:r>
              <a:rPr lang="en-US" dirty="0"/>
              <a:t>Employee Attendance</a:t>
            </a:r>
          </a:p>
          <a:p>
            <a:endParaRPr lang="en-US" dirty="0"/>
          </a:p>
        </p:txBody>
      </p:sp>
    </p:spTree>
    <p:extLst>
      <p:ext uri="{BB962C8B-B14F-4D97-AF65-F5344CB8AC3E}">
        <p14:creationId xmlns:p14="http://schemas.microsoft.com/office/powerpoint/2010/main" val="3377428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A1EB8-AD8C-80DF-97F1-0071C25F7AB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085816A-E50E-410A-A024-741990E6B08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6331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A2A5-35A7-69FC-FC3D-A0C74452D6EC}"/>
              </a:ext>
            </a:extLst>
          </p:cNvPr>
          <p:cNvSpPr>
            <a:spLocks noGrp="1"/>
          </p:cNvSpPr>
          <p:nvPr>
            <p:ph type="title"/>
          </p:nvPr>
        </p:nvSpPr>
        <p:spPr>
          <a:xfrm>
            <a:off x="90377" y="47550"/>
            <a:ext cx="8343398" cy="481200"/>
          </a:xfrm>
        </p:spPr>
        <p:txBody>
          <a:bodyPr/>
          <a:lstStyle/>
          <a:p>
            <a:r>
              <a:rPr lang="en-US" dirty="0"/>
              <a:t>Byte Stream</a:t>
            </a:r>
          </a:p>
        </p:txBody>
      </p:sp>
      <p:pic>
        <p:nvPicPr>
          <p:cNvPr id="4" name="Picture 3">
            <a:extLst>
              <a:ext uri="{FF2B5EF4-FFF2-40B4-BE49-F238E27FC236}">
                <a16:creationId xmlns:a16="http://schemas.microsoft.com/office/drawing/2014/main" id="{77802A5D-1562-E115-3CEB-8F631C2A8953}"/>
              </a:ext>
            </a:extLst>
          </p:cNvPr>
          <p:cNvPicPr>
            <a:picLocks noChangeAspect="1"/>
          </p:cNvPicPr>
          <p:nvPr/>
        </p:nvPicPr>
        <p:blipFill rotWithShape="1">
          <a:blip r:embed="rId2"/>
          <a:srcRect b="13354"/>
          <a:stretch/>
        </p:blipFill>
        <p:spPr>
          <a:xfrm>
            <a:off x="2147777" y="47550"/>
            <a:ext cx="6820786" cy="2773759"/>
          </a:xfrm>
          <a:prstGeom prst="rect">
            <a:avLst/>
          </a:prstGeom>
        </p:spPr>
      </p:pic>
      <p:pic>
        <p:nvPicPr>
          <p:cNvPr id="5" name="Picture 4">
            <a:extLst>
              <a:ext uri="{FF2B5EF4-FFF2-40B4-BE49-F238E27FC236}">
                <a16:creationId xmlns:a16="http://schemas.microsoft.com/office/drawing/2014/main" id="{46E0AC62-C6B4-BB46-AF93-C429C2C4E26E}"/>
              </a:ext>
            </a:extLst>
          </p:cNvPr>
          <p:cNvPicPr>
            <a:picLocks noChangeAspect="1"/>
          </p:cNvPicPr>
          <p:nvPr/>
        </p:nvPicPr>
        <p:blipFill>
          <a:blip r:embed="rId3"/>
          <a:stretch>
            <a:fillRect/>
          </a:stretch>
        </p:blipFill>
        <p:spPr>
          <a:xfrm>
            <a:off x="2147777" y="2856161"/>
            <a:ext cx="7086600" cy="2344491"/>
          </a:xfrm>
          <a:prstGeom prst="rect">
            <a:avLst/>
          </a:prstGeom>
        </p:spPr>
      </p:pic>
    </p:spTree>
    <p:extLst>
      <p:ext uri="{BB962C8B-B14F-4D97-AF65-F5344CB8AC3E}">
        <p14:creationId xmlns:p14="http://schemas.microsoft.com/office/powerpoint/2010/main" val="37338915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DA666-8A60-D49F-1791-3AA8A89690F1}"/>
              </a:ext>
            </a:extLst>
          </p:cNvPr>
          <p:cNvSpPr>
            <a:spLocks noGrp="1"/>
          </p:cNvSpPr>
          <p:nvPr>
            <p:ph type="title"/>
          </p:nvPr>
        </p:nvSpPr>
        <p:spPr>
          <a:xfrm>
            <a:off x="197069" y="536650"/>
            <a:ext cx="8236706" cy="481200"/>
          </a:xfrm>
        </p:spPr>
        <p:txBody>
          <a:bodyPr/>
          <a:lstStyle/>
          <a:p>
            <a:r>
              <a:rPr lang="en-US" dirty="0"/>
              <a:t>Character Reader</a:t>
            </a:r>
          </a:p>
        </p:txBody>
      </p:sp>
      <p:pic>
        <p:nvPicPr>
          <p:cNvPr id="4" name="Picture 3">
            <a:extLst>
              <a:ext uri="{FF2B5EF4-FFF2-40B4-BE49-F238E27FC236}">
                <a16:creationId xmlns:a16="http://schemas.microsoft.com/office/drawing/2014/main" id="{9CC3CF31-CC8A-AF7D-557A-E92DB9CE9ECD}"/>
              </a:ext>
            </a:extLst>
          </p:cNvPr>
          <p:cNvPicPr>
            <a:picLocks noChangeAspect="1"/>
          </p:cNvPicPr>
          <p:nvPr/>
        </p:nvPicPr>
        <p:blipFill>
          <a:blip r:embed="rId2"/>
          <a:stretch>
            <a:fillRect/>
          </a:stretch>
        </p:blipFill>
        <p:spPr>
          <a:xfrm>
            <a:off x="3275938" y="247155"/>
            <a:ext cx="5367130" cy="4649189"/>
          </a:xfrm>
          <a:prstGeom prst="rect">
            <a:avLst/>
          </a:prstGeom>
        </p:spPr>
      </p:pic>
    </p:spTree>
    <p:extLst>
      <p:ext uri="{BB962C8B-B14F-4D97-AF65-F5344CB8AC3E}">
        <p14:creationId xmlns:p14="http://schemas.microsoft.com/office/powerpoint/2010/main" val="39215357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252AA-1975-A3D0-A8E3-638DCBFB7B3C}"/>
              </a:ext>
            </a:extLst>
          </p:cNvPr>
          <p:cNvSpPr>
            <a:spLocks noGrp="1"/>
          </p:cNvSpPr>
          <p:nvPr>
            <p:ph type="title"/>
          </p:nvPr>
        </p:nvSpPr>
        <p:spPr/>
        <p:txBody>
          <a:bodyPr/>
          <a:lstStyle/>
          <a:p>
            <a:r>
              <a:rPr lang="en-US" dirty="0"/>
              <a:t>8.0 Java IO, NIO and Networking</a:t>
            </a:r>
          </a:p>
        </p:txBody>
      </p:sp>
      <p:sp>
        <p:nvSpPr>
          <p:cNvPr id="3" name="Text Placeholder 2">
            <a:extLst>
              <a:ext uri="{FF2B5EF4-FFF2-40B4-BE49-F238E27FC236}">
                <a16:creationId xmlns:a16="http://schemas.microsoft.com/office/drawing/2014/main" id="{81E35756-4814-D3FB-7F5F-83FF5B95A01D}"/>
              </a:ext>
            </a:extLst>
          </p:cNvPr>
          <p:cNvSpPr>
            <a:spLocks noGrp="1"/>
          </p:cNvSpPr>
          <p:nvPr>
            <p:ph type="body" idx="1"/>
          </p:nvPr>
        </p:nvSpPr>
        <p:spPr/>
        <p:txBody>
          <a:bodyPr/>
          <a:lstStyle/>
          <a:p>
            <a:r>
              <a:rPr lang="en-CA" dirty="0"/>
              <a:t>File handling in Java can be achieved using various classes provided by the Java standard library. </a:t>
            </a:r>
            <a:r>
              <a:rPr lang="en-CA" dirty="0" err="1"/>
              <a:t>FileReader</a:t>
            </a:r>
            <a:r>
              <a:rPr lang="en-CA" dirty="0"/>
              <a:t> and </a:t>
            </a:r>
            <a:r>
              <a:rPr lang="en-CA" dirty="0" err="1"/>
              <a:t>FileWriter</a:t>
            </a:r>
            <a:r>
              <a:rPr lang="en-CA" dirty="0"/>
              <a:t> are commonly used classes for reading from and writing to files, respectively.</a:t>
            </a:r>
            <a:endParaRPr lang="en-US" dirty="0"/>
          </a:p>
        </p:txBody>
      </p:sp>
    </p:spTree>
    <p:extLst>
      <p:ext uri="{BB962C8B-B14F-4D97-AF65-F5344CB8AC3E}">
        <p14:creationId xmlns:p14="http://schemas.microsoft.com/office/powerpoint/2010/main" val="16557797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7C1EC-7E23-72B2-3557-41CA8B3F94EC}"/>
              </a:ext>
            </a:extLst>
          </p:cNvPr>
          <p:cNvSpPr>
            <a:spLocks noGrp="1"/>
          </p:cNvSpPr>
          <p:nvPr>
            <p:ph type="title"/>
          </p:nvPr>
        </p:nvSpPr>
        <p:spPr/>
        <p:txBody>
          <a:bodyPr/>
          <a:lstStyle/>
          <a:p>
            <a:r>
              <a:rPr lang="en-US" dirty="0" err="1"/>
              <a:t>FileReader</a:t>
            </a:r>
            <a:r>
              <a:rPr lang="en-US" dirty="0"/>
              <a:t> and </a:t>
            </a:r>
            <a:r>
              <a:rPr lang="en-US" dirty="0" err="1"/>
              <a:t>FileWriter</a:t>
            </a:r>
            <a:endParaRPr lang="en-US" dirty="0"/>
          </a:p>
        </p:txBody>
      </p:sp>
      <p:sp>
        <p:nvSpPr>
          <p:cNvPr id="3" name="Text Placeholder 2">
            <a:extLst>
              <a:ext uri="{FF2B5EF4-FFF2-40B4-BE49-F238E27FC236}">
                <a16:creationId xmlns:a16="http://schemas.microsoft.com/office/drawing/2014/main" id="{1D637742-1691-9FD0-880A-E3DBA6A03E81}"/>
              </a:ext>
            </a:extLst>
          </p:cNvPr>
          <p:cNvSpPr>
            <a:spLocks noGrp="1"/>
          </p:cNvSpPr>
          <p:nvPr>
            <p:ph type="body" idx="1"/>
          </p:nvPr>
        </p:nvSpPr>
        <p:spPr/>
        <p:txBody>
          <a:bodyPr/>
          <a:lstStyle/>
          <a:p>
            <a:pPr>
              <a:buFont typeface="+mj-lt"/>
              <a:buAutoNum type="arabicPeriod"/>
            </a:pPr>
            <a:r>
              <a:rPr lang="en-CA" b="1" dirty="0" err="1"/>
              <a:t>FileReader</a:t>
            </a:r>
            <a:r>
              <a:rPr lang="en-CA" dirty="0"/>
              <a:t> is used for reading data from a file. It reads data in character form and is suitable for reading text files.</a:t>
            </a:r>
          </a:p>
          <a:p>
            <a:pPr>
              <a:buFont typeface="+mj-lt"/>
              <a:buAutoNum type="arabicPeriod"/>
            </a:pPr>
            <a:r>
              <a:rPr lang="en-CA" b="1" dirty="0" err="1"/>
              <a:t>FileWriter</a:t>
            </a:r>
            <a:r>
              <a:rPr lang="en-CA" dirty="0"/>
              <a:t> is used for writing data to a file. It writes data in character form and is suitable for writing text files.</a:t>
            </a:r>
          </a:p>
          <a:p>
            <a:endParaRPr lang="en-US" dirty="0"/>
          </a:p>
        </p:txBody>
      </p:sp>
    </p:spTree>
    <p:extLst>
      <p:ext uri="{BB962C8B-B14F-4D97-AF65-F5344CB8AC3E}">
        <p14:creationId xmlns:p14="http://schemas.microsoft.com/office/powerpoint/2010/main" val="28210899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B589E-1696-3E88-ECC0-F95E2176692D}"/>
              </a:ext>
            </a:extLst>
          </p:cNvPr>
          <p:cNvSpPr>
            <a:spLocks noGrp="1"/>
          </p:cNvSpPr>
          <p:nvPr>
            <p:ph type="title"/>
          </p:nvPr>
        </p:nvSpPr>
        <p:spPr/>
        <p:txBody>
          <a:bodyPr/>
          <a:lstStyle/>
          <a:p>
            <a:r>
              <a:rPr lang="en-US" dirty="0" err="1"/>
              <a:t>BufferedReader</a:t>
            </a:r>
            <a:r>
              <a:rPr lang="en-US" dirty="0"/>
              <a:t> and </a:t>
            </a:r>
            <a:r>
              <a:rPr lang="en-US" dirty="0" err="1"/>
              <a:t>BufferedWriter</a:t>
            </a:r>
            <a:endParaRPr lang="en-US" dirty="0"/>
          </a:p>
        </p:txBody>
      </p:sp>
      <p:sp>
        <p:nvSpPr>
          <p:cNvPr id="3" name="Text Placeholder 2">
            <a:extLst>
              <a:ext uri="{FF2B5EF4-FFF2-40B4-BE49-F238E27FC236}">
                <a16:creationId xmlns:a16="http://schemas.microsoft.com/office/drawing/2014/main" id="{AEE1FB16-346C-B2A1-9771-D8731CA62389}"/>
              </a:ext>
            </a:extLst>
          </p:cNvPr>
          <p:cNvSpPr>
            <a:spLocks noGrp="1"/>
          </p:cNvSpPr>
          <p:nvPr>
            <p:ph type="body" idx="1"/>
          </p:nvPr>
        </p:nvSpPr>
        <p:spPr/>
        <p:txBody>
          <a:bodyPr/>
          <a:lstStyle/>
          <a:p>
            <a:r>
              <a:rPr lang="en-CA" dirty="0" err="1"/>
              <a:t>BufferedReader</a:t>
            </a:r>
            <a:r>
              <a:rPr lang="en-CA" dirty="0"/>
              <a:t> and </a:t>
            </a:r>
            <a:r>
              <a:rPr lang="en-CA" dirty="0" err="1"/>
              <a:t>BufferedWriter</a:t>
            </a:r>
            <a:r>
              <a:rPr lang="en-CA" dirty="0"/>
              <a:t> are higher-level classes in Java that wrap around </a:t>
            </a:r>
            <a:r>
              <a:rPr lang="en-CA" dirty="0" err="1"/>
              <a:t>FileReader</a:t>
            </a:r>
            <a:r>
              <a:rPr lang="en-CA" dirty="0"/>
              <a:t> and </a:t>
            </a:r>
            <a:r>
              <a:rPr lang="en-CA" dirty="0" err="1"/>
              <a:t>FileWriter</a:t>
            </a:r>
            <a:r>
              <a:rPr lang="en-CA" dirty="0"/>
              <a:t>, respectively. </a:t>
            </a:r>
          </a:p>
          <a:p>
            <a:endParaRPr lang="en-CA" dirty="0"/>
          </a:p>
          <a:p>
            <a:r>
              <a:rPr lang="en-CA" dirty="0"/>
              <a:t>They provide efficient reading and writing operations by buffering input and output, which can enhance performance, especially for larger files.</a:t>
            </a:r>
            <a:endParaRPr lang="en-US" dirty="0"/>
          </a:p>
        </p:txBody>
      </p:sp>
    </p:spTree>
    <p:extLst>
      <p:ext uri="{BB962C8B-B14F-4D97-AF65-F5344CB8AC3E}">
        <p14:creationId xmlns:p14="http://schemas.microsoft.com/office/powerpoint/2010/main" val="22333645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D0678-AC4F-CB67-FCF1-AE5618013321}"/>
              </a:ext>
            </a:extLst>
          </p:cNvPr>
          <p:cNvSpPr>
            <a:spLocks noGrp="1"/>
          </p:cNvSpPr>
          <p:nvPr>
            <p:ph type="title"/>
          </p:nvPr>
        </p:nvSpPr>
        <p:spPr/>
        <p:txBody>
          <a:bodyPr/>
          <a:lstStyle/>
          <a:p>
            <a:r>
              <a:rPr lang="en-US" dirty="0"/>
              <a:t>File IO</a:t>
            </a:r>
          </a:p>
        </p:txBody>
      </p:sp>
      <p:sp>
        <p:nvSpPr>
          <p:cNvPr id="3" name="Text Placeholder 2">
            <a:extLst>
              <a:ext uri="{FF2B5EF4-FFF2-40B4-BE49-F238E27FC236}">
                <a16:creationId xmlns:a16="http://schemas.microsoft.com/office/drawing/2014/main" id="{1B708C40-CBBB-6E49-BC01-064F8F8E736F}"/>
              </a:ext>
            </a:extLst>
          </p:cNvPr>
          <p:cNvSpPr>
            <a:spLocks noGrp="1"/>
          </p:cNvSpPr>
          <p:nvPr>
            <p:ph type="body" idx="1"/>
          </p:nvPr>
        </p:nvSpPr>
        <p:spPr/>
        <p:txBody>
          <a:bodyPr/>
          <a:lstStyle/>
          <a:p>
            <a:pPr>
              <a:lnSpc>
                <a:spcPct val="100000"/>
              </a:lnSpc>
            </a:pPr>
            <a:r>
              <a:rPr lang="en-CA" sz="1200" b="1" dirty="0"/>
              <a:t>File I/O (Input/Output)</a:t>
            </a:r>
            <a:r>
              <a:rPr lang="en-CA" sz="1200" dirty="0"/>
              <a:t> involves reading from and writing to files on disk. This is a common task in many programming languages and is crucial for persistent storage.</a:t>
            </a:r>
          </a:p>
          <a:p>
            <a:pPr>
              <a:lnSpc>
                <a:spcPct val="100000"/>
              </a:lnSpc>
              <a:buFont typeface="+mj-lt"/>
              <a:buAutoNum type="arabicPeriod"/>
            </a:pPr>
            <a:r>
              <a:rPr lang="en-CA" sz="1200" b="1" dirty="0"/>
              <a:t>Reading from Files</a:t>
            </a:r>
            <a:r>
              <a:rPr lang="en-CA" sz="1200" dirty="0"/>
              <a:t>:</a:t>
            </a:r>
          </a:p>
          <a:p>
            <a:pPr marL="742950" lvl="1" indent="-285750">
              <a:lnSpc>
                <a:spcPct val="100000"/>
              </a:lnSpc>
              <a:spcBef>
                <a:spcPts val="0"/>
              </a:spcBef>
              <a:buFont typeface="+mj-lt"/>
              <a:buAutoNum type="arabicPeriod"/>
            </a:pPr>
            <a:r>
              <a:rPr lang="en-CA" sz="1200" dirty="0"/>
              <a:t>Open the file in read mode.</a:t>
            </a:r>
          </a:p>
          <a:p>
            <a:pPr marL="742950" lvl="1" indent="-285750">
              <a:lnSpc>
                <a:spcPct val="100000"/>
              </a:lnSpc>
              <a:spcBef>
                <a:spcPts val="0"/>
              </a:spcBef>
              <a:buFont typeface="+mj-lt"/>
              <a:buAutoNum type="arabicPeriod"/>
            </a:pPr>
            <a:r>
              <a:rPr lang="en-CA" sz="1200" dirty="0"/>
              <a:t>Read data (line-by-line, byte-by-byte, etc.).</a:t>
            </a:r>
          </a:p>
          <a:p>
            <a:pPr marL="742950" lvl="1" indent="-285750">
              <a:lnSpc>
                <a:spcPct val="100000"/>
              </a:lnSpc>
              <a:spcBef>
                <a:spcPts val="0"/>
              </a:spcBef>
              <a:buFont typeface="+mj-lt"/>
              <a:buAutoNum type="arabicPeriod"/>
            </a:pPr>
            <a:r>
              <a:rPr lang="en-CA" sz="1200" dirty="0"/>
              <a:t>Close the file.</a:t>
            </a:r>
          </a:p>
          <a:p>
            <a:pPr>
              <a:lnSpc>
                <a:spcPct val="100000"/>
              </a:lnSpc>
              <a:buFont typeface="+mj-lt"/>
              <a:buAutoNum type="arabicPeriod"/>
            </a:pPr>
            <a:r>
              <a:rPr lang="en-CA" sz="1200" b="1" dirty="0"/>
              <a:t>Writing to Files</a:t>
            </a:r>
            <a:r>
              <a:rPr lang="en-CA" sz="1200" dirty="0"/>
              <a:t>:</a:t>
            </a:r>
          </a:p>
          <a:p>
            <a:pPr marL="742950" lvl="1" indent="-285750">
              <a:lnSpc>
                <a:spcPct val="100000"/>
              </a:lnSpc>
              <a:spcBef>
                <a:spcPts val="0"/>
              </a:spcBef>
              <a:buFont typeface="+mj-lt"/>
              <a:buAutoNum type="arabicPeriod"/>
            </a:pPr>
            <a:r>
              <a:rPr lang="en-CA" sz="1200" dirty="0"/>
              <a:t>Open the file in write mode (creates the file if it doesn’t exist, or truncates it if it does).</a:t>
            </a:r>
          </a:p>
          <a:p>
            <a:pPr marL="742950" lvl="1" indent="-285750">
              <a:lnSpc>
                <a:spcPct val="100000"/>
              </a:lnSpc>
              <a:spcBef>
                <a:spcPts val="0"/>
              </a:spcBef>
              <a:buFont typeface="+mj-lt"/>
              <a:buAutoNum type="arabicPeriod"/>
            </a:pPr>
            <a:r>
              <a:rPr lang="en-CA" sz="1200" dirty="0"/>
              <a:t>Write data to the file.</a:t>
            </a:r>
          </a:p>
          <a:p>
            <a:pPr marL="742950" lvl="1" indent="-285750">
              <a:lnSpc>
                <a:spcPct val="100000"/>
              </a:lnSpc>
              <a:spcBef>
                <a:spcPts val="0"/>
              </a:spcBef>
              <a:buFont typeface="+mj-lt"/>
              <a:buAutoNum type="arabicPeriod"/>
            </a:pPr>
            <a:r>
              <a:rPr lang="en-CA" sz="1200" dirty="0"/>
              <a:t>Close the file.</a:t>
            </a:r>
          </a:p>
          <a:p>
            <a:pPr>
              <a:lnSpc>
                <a:spcPct val="100000"/>
              </a:lnSpc>
              <a:buFont typeface="+mj-lt"/>
              <a:buAutoNum type="arabicPeriod"/>
            </a:pPr>
            <a:r>
              <a:rPr lang="en-CA" sz="1200" b="1" dirty="0"/>
              <a:t>Modes</a:t>
            </a:r>
            <a:r>
              <a:rPr lang="en-CA" sz="1200" dirty="0"/>
              <a:t>:</a:t>
            </a:r>
          </a:p>
          <a:p>
            <a:pPr marL="742950" lvl="1" indent="-285750">
              <a:lnSpc>
                <a:spcPct val="100000"/>
              </a:lnSpc>
              <a:spcBef>
                <a:spcPts val="0"/>
              </a:spcBef>
              <a:buFont typeface="+mj-lt"/>
              <a:buAutoNum type="arabicPeriod"/>
            </a:pPr>
            <a:r>
              <a:rPr lang="en-CA" sz="1200" b="1" dirty="0"/>
              <a:t>Read (r)</a:t>
            </a:r>
            <a:r>
              <a:rPr lang="en-CA" sz="1200" dirty="0"/>
              <a:t>: Open a file for reading.</a:t>
            </a:r>
          </a:p>
          <a:p>
            <a:pPr marL="742950" lvl="1" indent="-285750">
              <a:lnSpc>
                <a:spcPct val="100000"/>
              </a:lnSpc>
              <a:spcBef>
                <a:spcPts val="0"/>
              </a:spcBef>
              <a:buFont typeface="+mj-lt"/>
              <a:buAutoNum type="arabicPeriod"/>
            </a:pPr>
            <a:r>
              <a:rPr lang="en-CA" sz="1200" b="1" dirty="0"/>
              <a:t>Write (w)</a:t>
            </a:r>
            <a:r>
              <a:rPr lang="en-CA" sz="1200" dirty="0"/>
              <a:t>: Open a file for writing (overwrites existing content).</a:t>
            </a:r>
          </a:p>
          <a:p>
            <a:pPr marL="742950" lvl="1" indent="-285750">
              <a:lnSpc>
                <a:spcPct val="100000"/>
              </a:lnSpc>
              <a:spcBef>
                <a:spcPts val="0"/>
              </a:spcBef>
              <a:buFont typeface="+mj-lt"/>
              <a:buAutoNum type="arabicPeriod"/>
            </a:pPr>
            <a:r>
              <a:rPr lang="en-CA" sz="1200" b="1" dirty="0"/>
              <a:t>Append (a)</a:t>
            </a:r>
            <a:r>
              <a:rPr lang="en-CA" sz="1200" dirty="0"/>
              <a:t>: Open a file for writing (appends to existing content).</a:t>
            </a:r>
          </a:p>
          <a:p>
            <a:pPr marL="742950" lvl="1" indent="-285750">
              <a:lnSpc>
                <a:spcPct val="100000"/>
              </a:lnSpc>
              <a:spcBef>
                <a:spcPts val="0"/>
              </a:spcBef>
              <a:buFont typeface="+mj-lt"/>
              <a:buAutoNum type="arabicPeriod"/>
            </a:pPr>
            <a:r>
              <a:rPr lang="en-CA" sz="1200" b="1" dirty="0"/>
              <a:t>Binary (b)</a:t>
            </a:r>
            <a:r>
              <a:rPr lang="en-CA" sz="1200" dirty="0"/>
              <a:t>: Open a file in binary mode (useful for non-text data).</a:t>
            </a:r>
          </a:p>
          <a:p>
            <a:pPr>
              <a:lnSpc>
                <a:spcPct val="100000"/>
              </a:lnSpc>
              <a:buFont typeface="+mj-lt"/>
              <a:buAutoNum type="arabicPeriod"/>
            </a:pPr>
            <a:r>
              <a:rPr lang="en-CA" sz="1200" b="1" dirty="0"/>
              <a:t>Error Handling</a:t>
            </a:r>
            <a:r>
              <a:rPr lang="en-CA" sz="1200" dirty="0"/>
              <a:t>:</a:t>
            </a:r>
          </a:p>
          <a:p>
            <a:pPr marL="742950" lvl="1" indent="-285750">
              <a:lnSpc>
                <a:spcPct val="100000"/>
              </a:lnSpc>
              <a:spcBef>
                <a:spcPts val="0"/>
              </a:spcBef>
              <a:buFont typeface="+mj-lt"/>
              <a:buAutoNum type="arabicPeriod"/>
            </a:pPr>
            <a:r>
              <a:rPr lang="en-CA" sz="1200" dirty="0"/>
              <a:t>Handle potential errors such as file not found, permission issues, or I/O errors.</a:t>
            </a:r>
          </a:p>
          <a:p>
            <a:pPr>
              <a:lnSpc>
                <a:spcPct val="100000"/>
              </a:lnSpc>
            </a:pPr>
            <a:endParaRPr lang="en-US" sz="1200" dirty="0"/>
          </a:p>
        </p:txBody>
      </p:sp>
    </p:spTree>
    <p:extLst>
      <p:ext uri="{BB962C8B-B14F-4D97-AF65-F5344CB8AC3E}">
        <p14:creationId xmlns:p14="http://schemas.microsoft.com/office/powerpoint/2010/main" val="3237419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71228-46BC-032C-CB92-8113E93A206C}"/>
              </a:ext>
            </a:extLst>
          </p:cNvPr>
          <p:cNvSpPr>
            <a:spLocks noGrp="1"/>
          </p:cNvSpPr>
          <p:nvPr>
            <p:ph type="title"/>
          </p:nvPr>
        </p:nvSpPr>
        <p:spPr>
          <a:xfrm>
            <a:off x="710275" y="59571"/>
            <a:ext cx="7723500" cy="393653"/>
          </a:xfrm>
        </p:spPr>
        <p:txBody>
          <a:bodyPr/>
          <a:lstStyle/>
          <a:p>
            <a:r>
              <a:rPr lang="en-US" dirty="0"/>
              <a:t>Stream and File IO</a:t>
            </a:r>
          </a:p>
        </p:txBody>
      </p:sp>
      <p:sp>
        <p:nvSpPr>
          <p:cNvPr id="3" name="Text Placeholder 2">
            <a:extLst>
              <a:ext uri="{FF2B5EF4-FFF2-40B4-BE49-F238E27FC236}">
                <a16:creationId xmlns:a16="http://schemas.microsoft.com/office/drawing/2014/main" id="{38C35E7A-A019-3081-936F-CA35DBF659D0}"/>
              </a:ext>
            </a:extLst>
          </p:cNvPr>
          <p:cNvSpPr>
            <a:spLocks noGrp="1"/>
          </p:cNvSpPr>
          <p:nvPr>
            <p:ph type="body" idx="1"/>
          </p:nvPr>
        </p:nvSpPr>
        <p:spPr>
          <a:xfrm>
            <a:off x="710275" y="445276"/>
            <a:ext cx="7723500" cy="4090140"/>
          </a:xfrm>
        </p:spPr>
        <p:txBody>
          <a:bodyPr/>
          <a:lstStyle/>
          <a:p>
            <a:r>
              <a:rPr lang="en-CA" sz="1200" b="1" dirty="0"/>
              <a:t>Streams</a:t>
            </a:r>
            <a:r>
              <a:rPr lang="en-CA" sz="1200" dirty="0"/>
              <a:t> are a way to handle data flow in a program. They can represent input or output of data and are typically used to handle tasks such as reading from or writing to files, network communications, or other data sources.</a:t>
            </a:r>
          </a:p>
          <a:p>
            <a:pPr marL="36000">
              <a:lnSpc>
                <a:spcPct val="100000"/>
              </a:lnSpc>
            </a:pPr>
            <a:endParaRPr lang="en-CA" sz="1200" dirty="0"/>
          </a:p>
          <a:p>
            <a:pPr marL="36000">
              <a:lnSpc>
                <a:spcPct val="100000"/>
              </a:lnSpc>
            </a:pPr>
            <a:r>
              <a:rPr lang="en-CA" sz="1200" b="1" dirty="0"/>
              <a:t>Types of Streams</a:t>
            </a:r>
            <a:r>
              <a:rPr lang="en-CA" sz="1200" dirty="0"/>
              <a:t>:</a:t>
            </a:r>
          </a:p>
          <a:p>
            <a:pPr marL="493200" lvl="2">
              <a:lnSpc>
                <a:spcPct val="100000"/>
              </a:lnSpc>
              <a:spcBef>
                <a:spcPts val="0"/>
              </a:spcBef>
              <a:buFont typeface="Arial" panose="020B0604020202020204" pitchFamily="34" charset="0"/>
              <a:buChar char="•"/>
            </a:pPr>
            <a:r>
              <a:rPr lang="en-CA" sz="800" b="1" dirty="0"/>
              <a:t>Input Streams</a:t>
            </a:r>
            <a:r>
              <a:rPr lang="en-CA" sz="800" dirty="0"/>
              <a:t>: Used to read data. For example, reading from a file or receiving data over a network.</a:t>
            </a:r>
          </a:p>
          <a:p>
            <a:pPr marL="493200" lvl="2">
              <a:lnSpc>
                <a:spcPct val="100000"/>
              </a:lnSpc>
              <a:spcBef>
                <a:spcPts val="0"/>
              </a:spcBef>
              <a:buFont typeface="Arial" panose="020B0604020202020204" pitchFamily="34" charset="0"/>
              <a:buChar char="•"/>
            </a:pPr>
            <a:r>
              <a:rPr lang="en-CA" sz="800" b="1" dirty="0"/>
              <a:t>Output Streams</a:t>
            </a:r>
            <a:r>
              <a:rPr lang="en-CA" sz="800" dirty="0"/>
              <a:t>: Used to write data. For example, writing to a file or sending data over a network.</a:t>
            </a:r>
          </a:p>
          <a:p>
            <a:pPr marL="175700" lvl="2" indent="0">
              <a:lnSpc>
                <a:spcPct val="100000"/>
              </a:lnSpc>
              <a:spcBef>
                <a:spcPts val="0"/>
              </a:spcBef>
              <a:buNone/>
            </a:pPr>
            <a:endParaRPr lang="en-CA" sz="800" dirty="0"/>
          </a:p>
          <a:p>
            <a:pPr marL="36000">
              <a:lnSpc>
                <a:spcPct val="100000"/>
              </a:lnSpc>
            </a:pPr>
            <a:r>
              <a:rPr lang="en-CA" sz="1200" b="1" dirty="0"/>
              <a:t>Stream Operations</a:t>
            </a:r>
            <a:r>
              <a:rPr lang="en-CA" sz="1200" dirty="0"/>
              <a:t>:</a:t>
            </a:r>
          </a:p>
          <a:p>
            <a:pPr marL="493200" lvl="2">
              <a:lnSpc>
                <a:spcPct val="100000"/>
              </a:lnSpc>
              <a:spcBef>
                <a:spcPts val="0"/>
              </a:spcBef>
              <a:buFont typeface="Arial" panose="020B0604020202020204" pitchFamily="34" charset="0"/>
              <a:buChar char="•"/>
            </a:pPr>
            <a:r>
              <a:rPr lang="en-CA" sz="800" b="1" dirty="0"/>
              <a:t>Read/Write</a:t>
            </a:r>
            <a:r>
              <a:rPr lang="en-CA" sz="800" dirty="0"/>
              <a:t>: Operations to get data from or send data to the stream.</a:t>
            </a:r>
          </a:p>
          <a:p>
            <a:pPr marL="493200" lvl="3">
              <a:lnSpc>
                <a:spcPct val="100000"/>
              </a:lnSpc>
              <a:spcBef>
                <a:spcPts val="0"/>
              </a:spcBef>
              <a:buFont typeface="Arial" panose="020B0604020202020204" pitchFamily="34" charset="0"/>
              <a:buChar char="•"/>
            </a:pPr>
            <a:r>
              <a:rPr lang="en-CA" sz="800" b="1" dirty="0"/>
              <a:t>Close</a:t>
            </a:r>
            <a:r>
              <a:rPr lang="en-CA" sz="800" dirty="0"/>
              <a:t>: Always ensure you close the stream after operations to free up resources.</a:t>
            </a:r>
          </a:p>
          <a:p>
            <a:pPr marL="493200" lvl="3">
              <a:lnSpc>
                <a:spcPct val="100000"/>
              </a:lnSpc>
              <a:spcBef>
                <a:spcPts val="0"/>
              </a:spcBef>
              <a:buFont typeface="Arial" panose="020B0604020202020204" pitchFamily="34" charset="0"/>
              <a:buChar char="•"/>
            </a:pPr>
            <a:endParaRPr lang="en-CA" sz="800" dirty="0"/>
          </a:p>
          <a:p>
            <a:pPr marL="36000">
              <a:lnSpc>
                <a:spcPct val="100000"/>
              </a:lnSpc>
            </a:pPr>
            <a:r>
              <a:rPr lang="en-CA" sz="1200" b="1" dirty="0"/>
              <a:t>Buffered vs. Unbuffered</a:t>
            </a:r>
            <a:r>
              <a:rPr lang="en-CA" sz="1200" dirty="0"/>
              <a:t>:</a:t>
            </a:r>
          </a:p>
          <a:p>
            <a:pPr marL="493200" lvl="2">
              <a:lnSpc>
                <a:spcPct val="100000"/>
              </a:lnSpc>
              <a:spcBef>
                <a:spcPts val="0"/>
              </a:spcBef>
              <a:buFont typeface="Arial" panose="020B0604020202020204" pitchFamily="34" charset="0"/>
              <a:buChar char="•"/>
            </a:pPr>
            <a:r>
              <a:rPr lang="en-CA" sz="800" b="1" dirty="0"/>
              <a:t>Buffered Streams</a:t>
            </a:r>
            <a:r>
              <a:rPr lang="en-CA" sz="800" dirty="0"/>
              <a:t>: Use a buffer to temporarily store data before performing operations. This improves efficiency.</a:t>
            </a:r>
          </a:p>
          <a:p>
            <a:pPr marL="493200" lvl="2">
              <a:lnSpc>
                <a:spcPct val="100000"/>
              </a:lnSpc>
              <a:spcBef>
                <a:spcPts val="0"/>
              </a:spcBef>
              <a:buFont typeface="Arial" panose="020B0604020202020204" pitchFamily="34" charset="0"/>
              <a:buChar char="•"/>
            </a:pPr>
            <a:r>
              <a:rPr lang="en-CA" sz="800" b="1" dirty="0"/>
              <a:t>Unbuffered Streams</a:t>
            </a:r>
            <a:r>
              <a:rPr lang="en-CA" sz="800" dirty="0"/>
              <a:t>: Perform operations directly without intermediate storage.</a:t>
            </a:r>
          </a:p>
          <a:p>
            <a:pPr marL="493200" lvl="2">
              <a:lnSpc>
                <a:spcPct val="100000"/>
              </a:lnSpc>
              <a:spcBef>
                <a:spcPts val="0"/>
              </a:spcBef>
              <a:buFont typeface="Arial" panose="020B0604020202020204" pitchFamily="34" charset="0"/>
              <a:buChar char="•"/>
            </a:pPr>
            <a:endParaRPr lang="en-CA" sz="800" dirty="0"/>
          </a:p>
          <a:p>
            <a:pPr marL="36000">
              <a:lnSpc>
                <a:spcPct val="100000"/>
              </a:lnSpc>
            </a:pPr>
            <a:r>
              <a:rPr lang="en-CA" sz="1200" b="1" dirty="0"/>
              <a:t>Examples in Different Languages</a:t>
            </a:r>
            <a:r>
              <a:rPr lang="en-CA" sz="1200" dirty="0"/>
              <a:t>:</a:t>
            </a:r>
          </a:p>
          <a:p>
            <a:pPr marL="493200" lvl="2">
              <a:lnSpc>
                <a:spcPct val="100000"/>
              </a:lnSpc>
              <a:spcBef>
                <a:spcPts val="0"/>
              </a:spcBef>
              <a:buFont typeface="Arial" panose="020B0604020202020204" pitchFamily="34" charset="0"/>
              <a:buChar char="•"/>
            </a:pPr>
            <a:r>
              <a:rPr lang="en-CA" sz="800" b="1" dirty="0"/>
              <a:t>Java</a:t>
            </a:r>
            <a:r>
              <a:rPr lang="en-CA" sz="800" dirty="0"/>
              <a:t>: Uses classes like </a:t>
            </a:r>
            <a:r>
              <a:rPr lang="en-CA" sz="800" dirty="0" err="1"/>
              <a:t>FileInputStream</a:t>
            </a:r>
            <a:r>
              <a:rPr lang="en-CA" sz="800" dirty="0"/>
              <a:t>, </a:t>
            </a:r>
            <a:r>
              <a:rPr lang="en-CA" sz="800" dirty="0" err="1"/>
              <a:t>FileOutputStream</a:t>
            </a:r>
            <a:r>
              <a:rPr lang="en-CA" sz="800" dirty="0"/>
              <a:t>, </a:t>
            </a:r>
            <a:r>
              <a:rPr lang="en-CA" sz="800" dirty="0" err="1"/>
              <a:t>BufferedReader</a:t>
            </a:r>
            <a:r>
              <a:rPr lang="en-CA" sz="800" dirty="0"/>
              <a:t>, and </a:t>
            </a:r>
            <a:r>
              <a:rPr lang="en-CA" sz="800" dirty="0" err="1"/>
              <a:t>BufferedWriter</a:t>
            </a:r>
            <a:r>
              <a:rPr lang="en-CA" sz="800" dirty="0"/>
              <a:t>.</a:t>
            </a:r>
          </a:p>
          <a:p>
            <a:pPr marL="493200" lvl="2">
              <a:lnSpc>
                <a:spcPct val="100000"/>
              </a:lnSpc>
              <a:spcBef>
                <a:spcPts val="0"/>
              </a:spcBef>
              <a:buFont typeface="Arial" panose="020B0604020202020204" pitchFamily="34" charset="0"/>
              <a:buChar char="•"/>
            </a:pPr>
            <a:r>
              <a:rPr lang="en-CA" sz="800" b="1" dirty="0"/>
              <a:t>Python</a:t>
            </a:r>
            <a:r>
              <a:rPr lang="en-CA" sz="800" dirty="0"/>
              <a:t>: Uses functions and objects like open(), read(), write(), and context managers (with).</a:t>
            </a:r>
          </a:p>
          <a:p>
            <a:endParaRPr lang="en-US" sz="1200" dirty="0"/>
          </a:p>
        </p:txBody>
      </p:sp>
    </p:spTree>
    <p:extLst>
      <p:ext uri="{BB962C8B-B14F-4D97-AF65-F5344CB8AC3E}">
        <p14:creationId xmlns:p14="http://schemas.microsoft.com/office/powerpoint/2010/main" val="11852717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3938E-114E-C514-4798-0AAF30A8062A}"/>
              </a:ext>
            </a:extLst>
          </p:cNvPr>
          <p:cNvSpPr>
            <a:spLocks noGrp="1"/>
          </p:cNvSpPr>
          <p:nvPr>
            <p:ph type="title"/>
          </p:nvPr>
        </p:nvSpPr>
        <p:spPr/>
        <p:txBody>
          <a:bodyPr/>
          <a:lstStyle/>
          <a:p>
            <a:r>
              <a:rPr lang="en-US" dirty="0"/>
              <a:t>Serialization</a:t>
            </a:r>
          </a:p>
        </p:txBody>
      </p:sp>
      <p:sp>
        <p:nvSpPr>
          <p:cNvPr id="3" name="Text Placeholder 2">
            <a:extLst>
              <a:ext uri="{FF2B5EF4-FFF2-40B4-BE49-F238E27FC236}">
                <a16:creationId xmlns:a16="http://schemas.microsoft.com/office/drawing/2014/main" id="{2720406F-79B2-33D1-DBFB-EB878A409936}"/>
              </a:ext>
            </a:extLst>
          </p:cNvPr>
          <p:cNvSpPr>
            <a:spLocks noGrp="1"/>
          </p:cNvSpPr>
          <p:nvPr>
            <p:ph type="body" idx="1"/>
          </p:nvPr>
        </p:nvSpPr>
        <p:spPr/>
        <p:txBody>
          <a:bodyPr/>
          <a:lstStyle/>
          <a:p>
            <a:r>
              <a:rPr lang="en-CA" sz="1200" b="1" dirty="0"/>
              <a:t>Serialization</a:t>
            </a:r>
            <a:r>
              <a:rPr lang="en-CA" sz="1200" dirty="0"/>
              <a:t> is the process of converting an object's state into a format that can be easily stored (e.g., in a file) or transmitted (e.g., over a network). </a:t>
            </a:r>
          </a:p>
          <a:p>
            <a:r>
              <a:rPr lang="en-CA" sz="1200" dirty="0"/>
              <a:t>The serialized format can be binary, text-based (like JSON or XML), or a custom format.</a:t>
            </a:r>
          </a:p>
          <a:p>
            <a:r>
              <a:rPr lang="en-CA" sz="1200" b="1" dirty="0"/>
              <a:t>Purpose:</a:t>
            </a:r>
            <a:endParaRPr lang="en-CA" sz="1200" dirty="0"/>
          </a:p>
          <a:p>
            <a:pPr lvl="1">
              <a:buFont typeface="Arial" panose="020B0604020202020204" pitchFamily="34" charset="0"/>
              <a:buChar char="•"/>
            </a:pPr>
            <a:r>
              <a:rPr lang="en-CA" sz="800" dirty="0"/>
              <a:t>To persist data so it can be retrieved later.</a:t>
            </a:r>
          </a:p>
          <a:p>
            <a:pPr lvl="1">
              <a:buFont typeface="Arial" panose="020B0604020202020204" pitchFamily="34" charset="0"/>
              <a:buChar char="•"/>
            </a:pPr>
            <a:r>
              <a:rPr lang="en-CA" sz="800" dirty="0"/>
              <a:t>To send data between systems or processes in a standardized format.</a:t>
            </a:r>
          </a:p>
          <a:p>
            <a:r>
              <a:rPr lang="en-CA" sz="1200" b="1" dirty="0"/>
              <a:t>Common Formats:</a:t>
            </a:r>
            <a:endParaRPr lang="en-CA" sz="1200" dirty="0"/>
          </a:p>
          <a:p>
            <a:pPr lvl="1">
              <a:buFont typeface="Arial" panose="020B0604020202020204" pitchFamily="34" charset="0"/>
              <a:buChar char="•"/>
            </a:pPr>
            <a:r>
              <a:rPr lang="en-CA" sz="800" b="1" dirty="0"/>
              <a:t>Binary</a:t>
            </a:r>
            <a:r>
              <a:rPr lang="en-CA" sz="800" dirty="0"/>
              <a:t>: Efficient and compact, but not human-readable.</a:t>
            </a:r>
          </a:p>
          <a:p>
            <a:pPr lvl="1">
              <a:buFont typeface="Arial" panose="020B0604020202020204" pitchFamily="34" charset="0"/>
              <a:buChar char="•"/>
            </a:pPr>
            <a:r>
              <a:rPr lang="en-CA" sz="800" b="1" dirty="0"/>
              <a:t>JSON</a:t>
            </a:r>
            <a:r>
              <a:rPr lang="en-CA" sz="800" dirty="0"/>
              <a:t>: Text-based, human-readable, and widely used in web applications.</a:t>
            </a:r>
          </a:p>
          <a:p>
            <a:pPr lvl="1">
              <a:buFont typeface="Arial" panose="020B0604020202020204" pitchFamily="34" charset="0"/>
              <a:buChar char="•"/>
            </a:pPr>
            <a:r>
              <a:rPr lang="en-CA" sz="800" b="1" dirty="0"/>
              <a:t>XML</a:t>
            </a:r>
            <a:r>
              <a:rPr lang="en-CA" sz="800" dirty="0"/>
              <a:t>: Text-based, human-readable, and often used for configuration files and data exchange.</a:t>
            </a:r>
          </a:p>
          <a:p>
            <a:endParaRPr lang="en-US" sz="1200" dirty="0"/>
          </a:p>
        </p:txBody>
      </p:sp>
    </p:spTree>
    <p:extLst>
      <p:ext uri="{BB962C8B-B14F-4D97-AF65-F5344CB8AC3E}">
        <p14:creationId xmlns:p14="http://schemas.microsoft.com/office/powerpoint/2010/main" val="4725225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E726F-5A75-5627-1AA0-4925B769C718}"/>
              </a:ext>
            </a:extLst>
          </p:cNvPr>
          <p:cNvSpPr>
            <a:spLocks noGrp="1"/>
          </p:cNvSpPr>
          <p:nvPr>
            <p:ph type="title"/>
          </p:nvPr>
        </p:nvSpPr>
        <p:spPr/>
        <p:txBody>
          <a:bodyPr/>
          <a:lstStyle/>
          <a:p>
            <a:r>
              <a:rPr lang="en-US" dirty="0"/>
              <a:t>Deserialization</a:t>
            </a:r>
          </a:p>
        </p:txBody>
      </p:sp>
      <p:sp>
        <p:nvSpPr>
          <p:cNvPr id="3" name="Text Placeholder 2">
            <a:extLst>
              <a:ext uri="{FF2B5EF4-FFF2-40B4-BE49-F238E27FC236}">
                <a16:creationId xmlns:a16="http://schemas.microsoft.com/office/drawing/2014/main" id="{44F27585-6C4E-E15D-42ED-8DE4E33F3618}"/>
              </a:ext>
            </a:extLst>
          </p:cNvPr>
          <p:cNvSpPr>
            <a:spLocks noGrp="1"/>
          </p:cNvSpPr>
          <p:nvPr>
            <p:ph type="body" idx="1"/>
          </p:nvPr>
        </p:nvSpPr>
        <p:spPr/>
        <p:txBody>
          <a:bodyPr/>
          <a:lstStyle/>
          <a:p>
            <a:r>
              <a:rPr lang="en-CA" b="1" dirty="0"/>
              <a:t>Deserialization</a:t>
            </a:r>
            <a:r>
              <a:rPr lang="en-CA" dirty="0"/>
              <a:t> is the reverse process of serialization: converting the stored or transmitted data back into its original object form.</a:t>
            </a:r>
          </a:p>
          <a:p>
            <a:r>
              <a:rPr lang="en-CA" b="1" dirty="0"/>
              <a:t>Purpose:</a:t>
            </a:r>
            <a:endParaRPr lang="en-CA" dirty="0"/>
          </a:p>
          <a:p>
            <a:pPr>
              <a:buFont typeface="Arial" panose="020B0604020202020204" pitchFamily="34" charset="0"/>
              <a:buChar char="•"/>
            </a:pPr>
            <a:r>
              <a:rPr lang="en-CA" dirty="0"/>
              <a:t>To retrieve and reconstruct the original data from a stored or transmitted format.</a:t>
            </a:r>
          </a:p>
          <a:p>
            <a:pPr>
              <a:buFont typeface="Arial" panose="020B0604020202020204" pitchFamily="34" charset="0"/>
              <a:buChar char="•"/>
            </a:pPr>
            <a:r>
              <a:rPr lang="en-CA" dirty="0"/>
              <a:t>Allows for the reuse and manipulation of saved objects.</a:t>
            </a:r>
          </a:p>
          <a:p>
            <a:endParaRPr lang="en-US" dirty="0"/>
          </a:p>
        </p:txBody>
      </p:sp>
    </p:spTree>
    <p:extLst>
      <p:ext uri="{BB962C8B-B14F-4D97-AF65-F5344CB8AC3E}">
        <p14:creationId xmlns:p14="http://schemas.microsoft.com/office/powerpoint/2010/main" val="2204312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65803-66F8-4021-BE23-BD547716AD94}"/>
              </a:ext>
            </a:extLst>
          </p:cNvPr>
          <p:cNvSpPr>
            <a:spLocks noGrp="1"/>
          </p:cNvSpPr>
          <p:nvPr>
            <p:ph type="title"/>
          </p:nvPr>
        </p:nvSpPr>
        <p:spPr>
          <a:xfrm>
            <a:off x="710275" y="142950"/>
            <a:ext cx="7723500" cy="481200"/>
          </a:xfrm>
        </p:spPr>
        <p:txBody>
          <a:bodyPr/>
          <a:lstStyle/>
          <a:p>
            <a:r>
              <a:rPr lang="en-US" dirty="0"/>
              <a:t>Lab: Hello Java</a:t>
            </a:r>
          </a:p>
        </p:txBody>
      </p:sp>
      <p:sp>
        <p:nvSpPr>
          <p:cNvPr id="3" name="Text Placeholder 2">
            <a:extLst>
              <a:ext uri="{FF2B5EF4-FFF2-40B4-BE49-F238E27FC236}">
                <a16:creationId xmlns:a16="http://schemas.microsoft.com/office/drawing/2014/main" id="{C017C428-8A48-5AD2-EF13-FA56B2BAE799}"/>
              </a:ext>
            </a:extLst>
          </p:cNvPr>
          <p:cNvSpPr>
            <a:spLocks noGrp="1"/>
          </p:cNvSpPr>
          <p:nvPr>
            <p:ph type="body" idx="1"/>
          </p:nvPr>
        </p:nvSpPr>
        <p:spPr>
          <a:xfrm>
            <a:off x="710275" y="758775"/>
            <a:ext cx="7723500" cy="3454500"/>
          </a:xfrm>
        </p:spPr>
        <p:txBody>
          <a:bodyPr/>
          <a:lstStyle/>
          <a:p>
            <a:r>
              <a:rPr lang="en-US" dirty="0" err="1"/>
              <a:t>System.out.println</a:t>
            </a:r>
            <a:r>
              <a:rPr lang="en-US" dirty="0"/>
              <a:t>()</a:t>
            </a:r>
          </a:p>
          <a:p>
            <a:pPr lvl="1" fontAlgn="base">
              <a:spcBef>
                <a:spcPts val="0"/>
              </a:spcBef>
              <a:buFont typeface="+mj-lt"/>
              <a:buAutoNum type="arabicPeriod"/>
            </a:pPr>
            <a:r>
              <a:rPr lang="en-CA" b="0" i="0" u="sng" dirty="0">
                <a:solidFill>
                  <a:srgbClr val="273239"/>
                </a:solidFill>
                <a:effectLst/>
                <a:latin typeface="urw-din"/>
                <a:hlinkClick r:id="rId2"/>
              </a:rPr>
              <a:t>System</a:t>
            </a:r>
            <a:r>
              <a:rPr lang="en-CA" b="1" i="0" dirty="0">
                <a:solidFill>
                  <a:srgbClr val="273239"/>
                </a:solidFill>
                <a:effectLst/>
                <a:latin typeface="urw-din"/>
              </a:rPr>
              <a:t>:</a:t>
            </a:r>
            <a:r>
              <a:rPr lang="en-CA" b="0" i="0" dirty="0">
                <a:solidFill>
                  <a:srgbClr val="273239"/>
                </a:solidFill>
                <a:effectLst/>
                <a:latin typeface="urw-din"/>
              </a:rPr>
              <a:t> It is a final class defined in the </a:t>
            </a:r>
            <a:r>
              <a:rPr lang="en-CA" b="0" i="0" u="sng" dirty="0">
                <a:solidFill>
                  <a:srgbClr val="273239"/>
                </a:solidFill>
                <a:effectLst/>
                <a:latin typeface="urw-din"/>
                <a:hlinkClick r:id="rId3"/>
              </a:rPr>
              <a:t>java.lang package</a:t>
            </a:r>
            <a:r>
              <a:rPr lang="en-CA" b="0" i="0" dirty="0">
                <a:solidFill>
                  <a:srgbClr val="273239"/>
                </a:solidFill>
                <a:effectLst/>
                <a:latin typeface="urw-din"/>
              </a:rPr>
              <a:t>.</a:t>
            </a:r>
          </a:p>
          <a:p>
            <a:pPr lvl="1" fontAlgn="base">
              <a:spcBef>
                <a:spcPts val="0"/>
              </a:spcBef>
              <a:buFont typeface="+mj-lt"/>
              <a:buAutoNum type="arabicPeriod"/>
            </a:pPr>
            <a:r>
              <a:rPr lang="en-CA" b="1" i="0" dirty="0">
                <a:solidFill>
                  <a:srgbClr val="273239"/>
                </a:solidFill>
                <a:effectLst/>
                <a:latin typeface="urw-din"/>
              </a:rPr>
              <a:t>out:</a:t>
            </a:r>
            <a:r>
              <a:rPr lang="en-CA" b="0" i="0" dirty="0">
                <a:solidFill>
                  <a:srgbClr val="273239"/>
                </a:solidFill>
                <a:effectLst/>
                <a:latin typeface="urw-din"/>
              </a:rPr>
              <a:t> This is an instance of </a:t>
            </a:r>
            <a:r>
              <a:rPr lang="en-CA" b="0" i="0" u="sng" dirty="0">
                <a:solidFill>
                  <a:srgbClr val="273239"/>
                </a:solidFill>
                <a:effectLst/>
                <a:latin typeface="urw-din"/>
                <a:hlinkClick r:id="rId4"/>
              </a:rPr>
              <a:t>PrintStream </a:t>
            </a:r>
            <a:r>
              <a:rPr lang="en-CA" b="0" i="0" dirty="0">
                <a:solidFill>
                  <a:srgbClr val="273239"/>
                </a:solidFill>
                <a:effectLst/>
                <a:latin typeface="urw-din"/>
              </a:rPr>
              <a:t>type, which is a public and static member field of the </a:t>
            </a:r>
            <a:r>
              <a:rPr lang="en-CA" b="0" i="0" u="sng" dirty="0">
                <a:solidFill>
                  <a:srgbClr val="273239"/>
                </a:solidFill>
                <a:effectLst/>
                <a:latin typeface="urw-din"/>
                <a:hlinkClick r:id="rId2"/>
              </a:rPr>
              <a:t>System class</a:t>
            </a:r>
            <a:r>
              <a:rPr lang="en-CA" b="0" i="0" dirty="0">
                <a:solidFill>
                  <a:srgbClr val="273239"/>
                </a:solidFill>
                <a:effectLst/>
                <a:latin typeface="urw-din"/>
              </a:rPr>
              <a:t>.</a:t>
            </a:r>
          </a:p>
          <a:p>
            <a:pPr lvl="1" fontAlgn="base">
              <a:spcBef>
                <a:spcPts val="0"/>
              </a:spcBef>
              <a:buFont typeface="+mj-lt"/>
              <a:buAutoNum type="arabicPeriod"/>
            </a:pPr>
            <a:r>
              <a:rPr lang="en-CA" b="0" i="0" u="sng" dirty="0">
                <a:solidFill>
                  <a:srgbClr val="273239"/>
                </a:solidFill>
                <a:effectLst/>
                <a:latin typeface="urw-din"/>
                <a:hlinkClick r:id="rId5"/>
              </a:rPr>
              <a:t>println()</a:t>
            </a:r>
            <a:r>
              <a:rPr lang="en-CA" b="1" i="0" dirty="0">
                <a:solidFill>
                  <a:srgbClr val="273239"/>
                </a:solidFill>
                <a:effectLst/>
                <a:latin typeface="urw-din"/>
              </a:rPr>
              <a:t>:</a:t>
            </a:r>
            <a:r>
              <a:rPr lang="en-CA" b="0" i="0" dirty="0">
                <a:solidFill>
                  <a:srgbClr val="273239"/>
                </a:solidFill>
                <a:effectLst/>
                <a:latin typeface="urw-din"/>
              </a:rPr>
              <a:t> As all instances of </a:t>
            </a:r>
            <a:r>
              <a:rPr lang="en-CA" b="0" i="0" u="sng" dirty="0">
                <a:solidFill>
                  <a:srgbClr val="273239"/>
                </a:solidFill>
                <a:effectLst/>
                <a:latin typeface="urw-din"/>
                <a:hlinkClick r:id="rId4"/>
              </a:rPr>
              <a:t>PrintStream class</a:t>
            </a:r>
            <a:r>
              <a:rPr lang="en-CA" b="0" i="0" dirty="0">
                <a:solidFill>
                  <a:srgbClr val="273239"/>
                </a:solidFill>
                <a:effectLst/>
                <a:latin typeface="urw-din"/>
              </a:rPr>
              <a:t> have a public method </a:t>
            </a:r>
            <a:r>
              <a:rPr lang="en-CA" b="0" i="0" dirty="0" err="1">
                <a:solidFill>
                  <a:srgbClr val="273239"/>
                </a:solidFill>
                <a:effectLst/>
                <a:latin typeface="urw-din"/>
              </a:rPr>
              <a:t>println</a:t>
            </a:r>
            <a:r>
              <a:rPr lang="en-CA" b="0" i="0" dirty="0">
                <a:solidFill>
                  <a:srgbClr val="273239"/>
                </a:solidFill>
                <a:effectLst/>
                <a:latin typeface="urw-din"/>
              </a:rPr>
              <a:t>(), hence we can invoke the same on out as well. This is an upgraded version of print().</a:t>
            </a:r>
          </a:p>
          <a:p>
            <a:pPr lvl="1"/>
            <a:r>
              <a:rPr lang="en-US" dirty="0" err="1"/>
              <a:t>Vargs</a:t>
            </a:r>
            <a:r>
              <a:rPr lang="en-US" dirty="0"/>
              <a:t>….</a:t>
            </a:r>
            <a:r>
              <a:rPr lang="en-CA" b="0" i="0" dirty="0">
                <a:solidFill>
                  <a:srgbClr val="273239"/>
                </a:solidFill>
                <a:effectLst/>
                <a:latin typeface="urw-din"/>
              </a:rPr>
              <a:t>  method that takes a variable number of arguments.</a:t>
            </a:r>
            <a:endParaRPr lang="en-US" dirty="0"/>
          </a:p>
        </p:txBody>
      </p:sp>
      <p:pic>
        <p:nvPicPr>
          <p:cNvPr id="4" name="Picture 3">
            <a:extLst>
              <a:ext uri="{FF2B5EF4-FFF2-40B4-BE49-F238E27FC236}">
                <a16:creationId xmlns:a16="http://schemas.microsoft.com/office/drawing/2014/main" id="{BD7C80E3-3B24-7BEE-48E5-499673698990}"/>
              </a:ext>
            </a:extLst>
          </p:cNvPr>
          <p:cNvPicPr>
            <a:picLocks noChangeAspect="1"/>
          </p:cNvPicPr>
          <p:nvPr/>
        </p:nvPicPr>
        <p:blipFill>
          <a:blip r:embed="rId6"/>
          <a:stretch>
            <a:fillRect/>
          </a:stretch>
        </p:blipFill>
        <p:spPr>
          <a:xfrm>
            <a:off x="661324" y="3175000"/>
            <a:ext cx="7885775" cy="1825550"/>
          </a:xfrm>
          <a:prstGeom prst="rect">
            <a:avLst/>
          </a:prstGeom>
        </p:spPr>
      </p:pic>
    </p:spTree>
    <p:extLst>
      <p:ext uri="{BB962C8B-B14F-4D97-AF65-F5344CB8AC3E}">
        <p14:creationId xmlns:p14="http://schemas.microsoft.com/office/powerpoint/2010/main" val="19943555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6BFFE-F1CC-276C-D57A-361FAA62F677}"/>
              </a:ext>
            </a:extLst>
          </p:cNvPr>
          <p:cNvSpPr>
            <a:spLocks noGrp="1"/>
          </p:cNvSpPr>
          <p:nvPr>
            <p:ph type="title"/>
          </p:nvPr>
        </p:nvSpPr>
        <p:spPr>
          <a:xfrm>
            <a:off x="710275" y="126744"/>
            <a:ext cx="7723500" cy="481200"/>
          </a:xfrm>
        </p:spPr>
        <p:txBody>
          <a:bodyPr/>
          <a:lstStyle/>
          <a:p>
            <a:r>
              <a:rPr lang="en-CA" b="0" i="0" dirty="0">
                <a:solidFill>
                  <a:srgbClr val="0D0D0D"/>
                </a:solidFill>
                <a:effectLst/>
                <a:latin typeface="Söhne"/>
              </a:rPr>
              <a:t>How to choose the Java file io </a:t>
            </a:r>
            <a:r>
              <a:rPr lang="en-CA" b="0" i="0" dirty="0" err="1">
                <a:solidFill>
                  <a:srgbClr val="0D0D0D"/>
                </a:solidFill>
                <a:effectLst/>
                <a:latin typeface="Söhne"/>
              </a:rPr>
              <a:t>appraoch</a:t>
            </a:r>
            <a:r>
              <a:rPr lang="en-CA" b="0" i="0" dirty="0">
                <a:solidFill>
                  <a:srgbClr val="0D0D0D"/>
                </a:solidFill>
                <a:effectLst/>
                <a:latin typeface="Söhne"/>
              </a:rPr>
              <a:t> ?</a:t>
            </a:r>
            <a:endParaRPr lang="en-US" dirty="0"/>
          </a:p>
        </p:txBody>
      </p:sp>
      <p:sp>
        <p:nvSpPr>
          <p:cNvPr id="3" name="Text Placeholder 2">
            <a:extLst>
              <a:ext uri="{FF2B5EF4-FFF2-40B4-BE49-F238E27FC236}">
                <a16:creationId xmlns:a16="http://schemas.microsoft.com/office/drawing/2014/main" id="{DDED81D9-2A52-0813-D246-A85348A6A61C}"/>
              </a:ext>
            </a:extLst>
          </p:cNvPr>
          <p:cNvSpPr>
            <a:spLocks noGrp="1"/>
          </p:cNvSpPr>
          <p:nvPr>
            <p:ph type="body" idx="1"/>
          </p:nvPr>
        </p:nvSpPr>
        <p:spPr>
          <a:xfrm>
            <a:off x="710275" y="670037"/>
            <a:ext cx="7723500" cy="4086713"/>
          </a:xfrm>
        </p:spPr>
        <p:txBody>
          <a:bodyPr/>
          <a:lstStyle/>
          <a:p>
            <a:pPr algn="l">
              <a:lnSpc>
                <a:spcPct val="100000"/>
              </a:lnSpc>
              <a:buFont typeface="+mj-lt"/>
              <a:buAutoNum type="arabicPeriod"/>
            </a:pPr>
            <a:r>
              <a:rPr lang="en-CA" sz="1100" b="1" i="0" dirty="0">
                <a:solidFill>
                  <a:srgbClr val="0D0D0D"/>
                </a:solidFill>
                <a:effectLst/>
                <a:latin typeface="Söhne"/>
              </a:rPr>
              <a:t>Byte Streams (</a:t>
            </a:r>
            <a:r>
              <a:rPr lang="en-CA" sz="1100" b="1" i="0" dirty="0" err="1">
                <a:solidFill>
                  <a:srgbClr val="0D0D0D"/>
                </a:solidFill>
                <a:effectLst/>
                <a:latin typeface="Söhne"/>
              </a:rPr>
              <a:t>InputStream</a:t>
            </a:r>
            <a:r>
              <a:rPr lang="en-CA" sz="1100" b="1" i="0" dirty="0">
                <a:solidFill>
                  <a:srgbClr val="0D0D0D"/>
                </a:solidFill>
                <a:effectLst/>
                <a:latin typeface="Söhne"/>
              </a:rPr>
              <a:t>/</a:t>
            </a:r>
            <a:r>
              <a:rPr lang="en-CA" sz="1100" b="1" i="0" dirty="0" err="1">
                <a:solidFill>
                  <a:srgbClr val="0D0D0D"/>
                </a:solidFill>
                <a:effectLst/>
                <a:latin typeface="Söhne"/>
              </a:rPr>
              <a:t>OutputStream</a:t>
            </a:r>
            <a:r>
              <a:rPr lang="en-CA" sz="1100" b="1" i="0" dirty="0">
                <a:solidFill>
                  <a:srgbClr val="0D0D0D"/>
                </a:solidFill>
                <a:effectLst/>
                <a:latin typeface="Söhne"/>
              </a:rPr>
              <a:t>):</a:t>
            </a:r>
            <a:endParaRPr lang="en-CA" sz="1100" b="0" i="0" dirty="0">
              <a:solidFill>
                <a:srgbClr val="0D0D0D"/>
              </a:solidFill>
              <a:effectLst/>
              <a:latin typeface="Söhne"/>
            </a:endParaRPr>
          </a:p>
          <a:p>
            <a:pPr marL="742950" lvl="1" indent="-285750" algn="l">
              <a:lnSpc>
                <a:spcPct val="100000"/>
              </a:lnSpc>
              <a:spcBef>
                <a:spcPts val="0"/>
              </a:spcBef>
              <a:buFont typeface="+mj-lt"/>
              <a:buAutoNum type="arabicPeriod"/>
            </a:pPr>
            <a:r>
              <a:rPr lang="en-CA" sz="1100" b="0" i="0" dirty="0">
                <a:solidFill>
                  <a:srgbClr val="0D0D0D"/>
                </a:solidFill>
                <a:effectLst/>
                <a:latin typeface="Söhne"/>
              </a:rPr>
              <a:t>Use byte streams when dealing with binary data, such as images, videos, or any non-textual data.</a:t>
            </a:r>
          </a:p>
          <a:p>
            <a:pPr marL="742950" lvl="1" indent="-285750" algn="l">
              <a:lnSpc>
                <a:spcPct val="100000"/>
              </a:lnSpc>
              <a:spcBef>
                <a:spcPts val="0"/>
              </a:spcBef>
              <a:buFont typeface="+mj-lt"/>
              <a:buAutoNum type="arabicPeriod"/>
            </a:pPr>
            <a:r>
              <a:rPr lang="en-CA" sz="1100" b="0" i="0" dirty="0">
                <a:solidFill>
                  <a:srgbClr val="0D0D0D"/>
                </a:solidFill>
                <a:effectLst/>
                <a:latin typeface="Söhne"/>
              </a:rPr>
              <a:t>They are more efficient for reading/writing large amounts of data.</a:t>
            </a:r>
          </a:p>
          <a:p>
            <a:pPr marL="742950" lvl="1" indent="-285750" algn="l">
              <a:lnSpc>
                <a:spcPct val="100000"/>
              </a:lnSpc>
              <a:spcBef>
                <a:spcPts val="0"/>
              </a:spcBef>
              <a:buFont typeface="+mj-lt"/>
              <a:buAutoNum type="arabicPeriod"/>
            </a:pPr>
            <a:r>
              <a:rPr lang="en-CA" sz="1100" b="0" i="0" dirty="0">
                <a:solidFill>
                  <a:srgbClr val="0D0D0D"/>
                </a:solidFill>
                <a:effectLst/>
                <a:latin typeface="Söhne"/>
              </a:rPr>
              <a:t>Not suitable for reading/writing text-based files directly.</a:t>
            </a:r>
          </a:p>
          <a:p>
            <a:pPr algn="l">
              <a:lnSpc>
                <a:spcPct val="100000"/>
              </a:lnSpc>
              <a:buFont typeface="+mj-lt"/>
              <a:buAutoNum type="arabicPeriod"/>
            </a:pPr>
            <a:r>
              <a:rPr lang="en-CA" sz="1100" b="1" i="0" dirty="0">
                <a:solidFill>
                  <a:srgbClr val="0D0D0D"/>
                </a:solidFill>
                <a:effectLst/>
                <a:latin typeface="Söhne"/>
              </a:rPr>
              <a:t>Character Streams (Reader/Writer):</a:t>
            </a:r>
            <a:endParaRPr lang="en-CA" sz="1100" b="0" i="0" dirty="0">
              <a:solidFill>
                <a:srgbClr val="0D0D0D"/>
              </a:solidFill>
              <a:effectLst/>
              <a:latin typeface="Söhne"/>
            </a:endParaRPr>
          </a:p>
          <a:p>
            <a:pPr marL="742950" lvl="1" indent="-285750" algn="l">
              <a:lnSpc>
                <a:spcPct val="100000"/>
              </a:lnSpc>
              <a:spcBef>
                <a:spcPts val="0"/>
              </a:spcBef>
              <a:buFont typeface="+mj-lt"/>
              <a:buAutoNum type="arabicPeriod"/>
            </a:pPr>
            <a:r>
              <a:rPr lang="en-CA" sz="1100" b="0" i="0" dirty="0">
                <a:solidFill>
                  <a:srgbClr val="0D0D0D"/>
                </a:solidFill>
                <a:effectLst/>
                <a:latin typeface="Söhne"/>
              </a:rPr>
              <a:t>Use character streams when dealing with text-based data, such as text files.</a:t>
            </a:r>
          </a:p>
          <a:p>
            <a:pPr marL="742950" lvl="1" indent="-285750" algn="l">
              <a:lnSpc>
                <a:spcPct val="100000"/>
              </a:lnSpc>
              <a:spcBef>
                <a:spcPts val="0"/>
              </a:spcBef>
              <a:buFont typeface="+mj-lt"/>
              <a:buAutoNum type="arabicPeriod"/>
            </a:pPr>
            <a:r>
              <a:rPr lang="en-CA" sz="1100" b="0" i="0" dirty="0">
                <a:solidFill>
                  <a:srgbClr val="0D0D0D"/>
                </a:solidFill>
                <a:effectLst/>
                <a:latin typeface="Söhne"/>
              </a:rPr>
              <a:t>They handle character encoding automatically, making them suitable for text-based data in different encodings.</a:t>
            </a:r>
          </a:p>
          <a:p>
            <a:pPr marL="742950" lvl="1" indent="-285750" algn="l">
              <a:lnSpc>
                <a:spcPct val="100000"/>
              </a:lnSpc>
              <a:spcBef>
                <a:spcPts val="0"/>
              </a:spcBef>
              <a:buFont typeface="+mj-lt"/>
              <a:buAutoNum type="arabicPeriod"/>
            </a:pPr>
            <a:r>
              <a:rPr lang="en-CA" sz="1100" b="0" i="0" dirty="0">
                <a:solidFill>
                  <a:srgbClr val="0D0D0D"/>
                </a:solidFill>
                <a:effectLst/>
                <a:latin typeface="Söhne"/>
              </a:rPr>
              <a:t>They are less efficient for reading/writing binary data compared to byte streams.</a:t>
            </a:r>
          </a:p>
          <a:p>
            <a:pPr algn="l">
              <a:lnSpc>
                <a:spcPct val="100000"/>
              </a:lnSpc>
              <a:buFont typeface="+mj-lt"/>
              <a:buAutoNum type="arabicPeriod"/>
            </a:pPr>
            <a:r>
              <a:rPr lang="en-CA" sz="1100" b="1" i="0" dirty="0">
                <a:solidFill>
                  <a:srgbClr val="0D0D0D"/>
                </a:solidFill>
                <a:effectLst/>
                <a:latin typeface="Söhne"/>
              </a:rPr>
              <a:t>Buffered Streams (</a:t>
            </a:r>
            <a:r>
              <a:rPr lang="en-CA" sz="1100" b="1" i="0" dirty="0" err="1">
                <a:solidFill>
                  <a:srgbClr val="0D0D0D"/>
                </a:solidFill>
                <a:effectLst/>
                <a:latin typeface="Söhne"/>
              </a:rPr>
              <a:t>BufferedReader</a:t>
            </a:r>
            <a:r>
              <a:rPr lang="en-CA" sz="1100" b="1" i="0" dirty="0">
                <a:solidFill>
                  <a:srgbClr val="0D0D0D"/>
                </a:solidFill>
                <a:effectLst/>
                <a:latin typeface="Söhne"/>
              </a:rPr>
              <a:t>/</a:t>
            </a:r>
            <a:r>
              <a:rPr lang="en-CA" sz="1100" b="1" i="0" dirty="0" err="1">
                <a:solidFill>
                  <a:srgbClr val="0D0D0D"/>
                </a:solidFill>
                <a:effectLst/>
                <a:latin typeface="Söhne"/>
              </a:rPr>
              <a:t>BufferedWriter</a:t>
            </a:r>
            <a:r>
              <a:rPr lang="en-CA" sz="1100" b="1" i="0" dirty="0">
                <a:solidFill>
                  <a:srgbClr val="0D0D0D"/>
                </a:solidFill>
                <a:effectLst/>
                <a:latin typeface="Söhne"/>
              </a:rPr>
              <a:t>):</a:t>
            </a:r>
            <a:endParaRPr lang="en-CA" sz="1100" b="0" i="0" dirty="0">
              <a:solidFill>
                <a:srgbClr val="0D0D0D"/>
              </a:solidFill>
              <a:effectLst/>
              <a:latin typeface="Söhne"/>
            </a:endParaRPr>
          </a:p>
          <a:p>
            <a:pPr marL="742950" lvl="1" indent="-285750" algn="l">
              <a:lnSpc>
                <a:spcPct val="100000"/>
              </a:lnSpc>
              <a:spcBef>
                <a:spcPts val="0"/>
              </a:spcBef>
              <a:buFont typeface="+mj-lt"/>
              <a:buAutoNum type="arabicPeriod"/>
            </a:pPr>
            <a:r>
              <a:rPr lang="en-CA" sz="1100" b="0" i="0" dirty="0">
                <a:solidFill>
                  <a:srgbClr val="0D0D0D"/>
                </a:solidFill>
                <a:effectLst/>
                <a:latin typeface="Söhne"/>
              </a:rPr>
              <a:t>Use buffered streams to improve performance by reducing the number of IO operations.</a:t>
            </a:r>
          </a:p>
          <a:p>
            <a:pPr marL="742950" lvl="1" indent="-285750" algn="l">
              <a:lnSpc>
                <a:spcPct val="100000"/>
              </a:lnSpc>
              <a:spcBef>
                <a:spcPts val="0"/>
              </a:spcBef>
              <a:buFont typeface="+mj-lt"/>
              <a:buAutoNum type="arabicPeriod"/>
            </a:pPr>
            <a:r>
              <a:rPr lang="en-CA" sz="1100" b="0" i="0" dirty="0">
                <a:solidFill>
                  <a:srgbClr val="0D0D0D"/>
                </a:solidFill>
                <a:effectLst/>
                <a:latin typeface="Söhne"/>
              </a:rPr>
              <a:t>They buffer data in memory before writing it to the underlying stream, reducing disk access.</a:t>
            </a:r>
          </a:p>
          <a:p>
            <a:pPr marL="742950" lvl="1" indent="-285750" algn="l">
              <a:lnSpc>
                <a:spcPct val="100000"/>
              </a:lnSpc>
              <a:spcBef>
                <a:spcPts val="0"/>
              </a:spcBef>
              <a:buFont typeface="+mj-lt"/>
              <a:buAutoNum type="arabicPeriod"/>
            </a:pPr>
            <a:r>
              <a:rPr lang="en-CA" sz="1100" b="0" i="0" dirty="0">
                <a:solidFill>
                  <a:srgbClr val="0D0D0D"/>
                </a:solidFill>
                <a:effectLst/>
                <a:latin typeface="Söhne"/>
              </a:rPr>
              <a:t>Suitable for reading/writing text-based files when performance is important.</a:t>
            </a:r>
          </a:p>
          <a:p>
            <a:pPr algn="l">
              <a:lnSpc>
                <a:spcPct val="100000"/>
              </a:lnSpc>
              <a:buFont typeface="+mj-lt"/>
              <a:buAutoNum type="arabicPeriod"/>
            </a:pPr>
            <a:r>
              <a:rPr lang="en-CA" sz="1100" b="1" i="0" dirty="0">
                <a:solidFill>
                  <a:srgbClr val="0D0D0D"/>
                </a:solidFill>
                <a:effectLst/>
                <a:latin typeface="Söhne"/>
              </a:rPr>
              <a:t>File Streams (</a:t>
            </a:r>
            <a:r>
              <a:rPr lang="en-CA" sz="1100" b="1" i="0" dirty="0" err="1">
                <a:solidFill>
                  <a:srgbClr val="0D0D0D"/>
                </a:solidFill>
                <a:effectLst/>
                <a:latin typeface="Söhne"/>
              </a:rPr>
              <a:t>FileInputStream</a:t>
            </a:r>
            <a:r>
              <a:rPr lang="en-CA" sz="1100" b="1" i="0" dirty="0">
                <a:solidFill>
                  <a:srgbClr val="0D0D0D"/>
                </a:solidFill>
                <a:effectLst/>
                <a:latin typeface="Söhne"/>
              </a:rPr>
              <a:t>/</a:t>
            </a:r>
            <a:r>
              <a:rPr lang="en-CA" sz="1100" b="1" i="0" dirty="0" err="1">
                <a:solidFill>
                  <a:srgbClr val="0D0D0D"/>
                </a:solidFill>
                <a:effectLst/>
                <a:latin typeface="Söhne"/>
              </a:rPr>
              <a:t>FileOutputStream</a:t>
            </a:r>
            <a:r>
              <a:rPr lang="en-CA" sz="1100" b="1" i="0" dirty="0">
                <a:solidFill>
                  <a:srgbClr val="0D0D0D"/>
                </a:solidFill>
                <a:effectLst/>
                <a:latin typeface="Söhne"/>
              </a:rPr>
              <a:t>):</a:t>
            </a:r>
            <a:endParaRPr lang="en-CA" sz="1100" b="0" i="0" dirty="0">
              <a:solidFill>
                <a:srgbClr val="0D0D0D"/>
              </a:solidFill>
              <a:effectLst/>
              <a:latin typeface="Söhne"/>
            </a:endParaRPr>
          </a:p>
          <a:p>
            <a:pPr marL="742950" lvl="1" indent="-285750" algn="l">
              <a:lnSpc>
                <a:spcPct val="100000"/>
              </a:lnSpc>
              <a:spcBef>
                <a:spcPts val="0"/>
              </a:spcBef>
              <a:buFont typeface="+mj-lt"/>
              <a:buAutoNum type="arabicPeriod"/>
            </a:pPr>
            <a:r>
              <a:rPr lang="en-CA" sz="1100" b="0" i="0" dirty="0">
                <a:solidFill>
                  <a:srgbClr val="0D0D0D"/>
                </a:solidFill>
                <a:effectLst/>
                <a:latin typeface="Söhne"/>
              </a:rPr>
              <a:t>Use file streams when you need low-level access to files, such as reading/writing binary data directly from/to files.</a:t>
            </a:r>
          </a:p>
          <a:p>
            <a:pPr marL="742950" lvl="1" indent="-285750" algn="l">
              <a:lnSpc>
                <a:spcPct val="100000"/>
              </a:lnSpc>
              <a:spcBef>
                <a:spcPts val="0"/>
              </a:spcBef>
              <a:buFont typeface="+mj-lt"/>
              <a:buAutoNum type="arabicPeriod"/>
            </a:pPr>
            <a:r>
              <a:rPr lang="en-CA" sz="1100" b="0" i="0" dirty="0">
                <a:solidFill>
                  <a:srgbClr val="0D0D0D"/>
                </a:solidFill>
                <a:effectLst/>
                <a:latin typeface="Söhne"/>
              </a:rPr>
              <a:t>They provide methods for reading/writing bytes from/to files and do not perform any character encoding.</a:t>
            </a:r>
          </a:p>
          <a:p>
            <a:pPr algn="l">
              <a:lnSpc>
                <a:spcPct val="100000"/>
              </a:lnSpc>
              <a:buFont typeface="+mj-lt"/>
              <a:buAutoNum type="arabicPeriod"/>
            </a:pPr>
            <a:r>
              <a:rPr lang="en-CA" sz="1100" b="1" i="0" dirty="0">
                <a:solidFill>
                  <a:srgbClr val="0D0D0D"/>
                </a:solidFill>
                <a:effectLst/>
                <a:latin typeface="Söhne"/>
              </a:rPr>
              <a:t>File Readers/Writers:</a:t>
            </a:r>
            <a:endParaRPr lang="en-CA" sz="1100" b="0" i="0" dirty="0">
              <a:solidFill>
                <a:srgbClr val="0D0D0D"/>
              </a:solidFill>
              <a:effectLst/>
              <a:latin typeface="Söhne"/>
            </a:endParaRPr>
          </a:p>
          <a:p>
            <a:pPr marL="742950" lvl="1" indent="-285750" algn="l">
              <a:lnSpc>
                <a:spcPct val="100000"/>
              </a:lnSpc>
              <a:spcBef>
                <a:spcPts val="0"/>
              </a:spcBef>
              <a:buFont typeface="+mj-lt"/>
              <a:buAutoNum type="arabicPeriod"/>
            </a:pPr>
            <a:r>
              <a:rPr lang="en-CA" sz="1100" b="0" i="0" dirty="0">
                <a:solidFill>
                  <a:srgbClr val="0D0D0D"/>
                </a:solidFill>
                <a:effectLst/>
                <a:latin typeface="Söhne"/>
              </a:rPr>
              <a:t>Use file readers/writers when you need to read/write text-based data from/to files.</a:t>
            </a:r>
          </a:p>
          <a:p>
            <a:pPr marL="742950" lvl="1" indent="-285750" algn="l">
              <a:lnSpc>
                <a:spcPct val="100000"/>
              </a:lnSpc>
              <a:spcBef>
                <a:spcPts val="0"/>
              </a:spcBef>
              <a:buFont typeface="+mj-lt"/>
              <a:buAutoNum type="arabicPeriod"/>
            </a:pPr>
            <a:r>
              <a:rPr lang="en-CA" sz="1100" b="0" i="0" dirty="0">
                <a:solidFill>
                  <a:srgbClr val="0D0D0D"/>
                </a:solidFill>
                <a:effectLst/>
                <a:latin typeface="Söhne"/>
              </a:rPr>
              <a:t>They handle character encoding automatically and are more convenient for working with text-based files compared to byte streams.</a:t>
            </a:r>
          </a:p>
          <a:p>
            <a:pPr algn="l">
              <a:lnSpc>
                <a:spcPct val="100000"/>
              </a:lnSpc>
              <a:buFont typeface="+mj-lt"/>
              <a:buAutoNum type="arabicPeriod"/>
            </a:pPr>
            <a:r>
              <a:rPr lang="en-CA" sz="1100" b="1" i="0" dirty="0">
                <a:solidFill>
                  <a:srgbClr val="0D0D0D"/>
                </a:solidFill>
                <a:effectLst/>
                <a:latin typeface="Söhne"/>
              </a:rPr>
              <a:t>Object Streams (</a:t>
            </a:r>
            <a:r>
              <a:rPr lang="en-CA" sz="1100" b="1" i="0" dirty="0" err="1">
                <a:solidFill>
                  <a:srgbClr val="0D0D0D"/>
                </a:solidFill>
                <a:effectLst/>
                <a:latin typeface="Söhne"/>
              </a:rPr>
              <a:t>ObjectInputStream</a:t>
            </a:r>
            <a:r>
              <a:rPr lang="en-CA" sz="1100" b="1" i="0" dirty="0">
                <a:solidFill>
                  <a:srgbClr val="0D0D0D"/>
                </a:solidFill>
                <a:effectLst/>
                <a:latin typeface="Söhne"/>
              </a:rPr>
              <a:t>/</a:t>
            </a:r>
            <a:r>
              <a:rPr lang="en-CA" sz="1100" b="1" i="0" dirty="0" err="1">
                <a:solidFill>
                  <a:srgbClr val="0D0D0D"/>
                </a:solidFill>
                <a:effectLst/>
                <a:latin typeface="Söhne"/>
              </a:rPr>
              <a:t>ObjectOutputStream</a:t>
            </a:r>
            <a:r>
              <a:rPr lang="en-CA" sz="1100" b="1" i="0" dirty="0">
                <a:solidFill>
                  <a:srgbClr val="0D0D0D"/>
                </a:solidFill>
                <a:effectLst/>
                <a:latin typeface="Söhne"/>
              </a:rPr>
              <a:t>):</a:t>
            </a:r>
            <a:endParaRPr lang="en-CA" sz="1100" b="0" i="0" dirty="0">
              <a:solidFill>
                <a:srgbClr val="0D0D0D"/>
              </a:solidFill>
              <a:effectLst/>
              <a:latin typeface="Söhne"/>
            </a:endParaRPr>
          </a:p>
          <a:p>
            <a:pPr marL="742950" lvl="1" indent="-285750" algn="l">
              <a:lnSpc>
                <a:spcPct val="100000"/>
              </a:lnSpc>
              <a:spcBef>
                <a:spcPts val="0"/>
              </a:spcBef>
              <a:buFont typeface="+mj-lt"/>
              <a:buAutoNum type="arabicPeriod"/>
            </a:pPr>
            <a:r>
              <a:rPr lang="en-CA" sz="1100" b="0" i="0" dirty="0">
                <a:solidFill>
                  <a:srgbClr val="0D0D0D"/>
                </a:solidFill>
                <a:effectLst/>
                <a:latin typeface="Söhne"/>
              </a:rPr>
              <a:t>Use object streams when you need to serialize Java objects to binary data and vice versa.</a:t>
            </a:r>
          </a:p>
          <a:p>
            <a:pPr marL="742950" lvl="1" indent="-285750" algn="l">
              <a:lnSpc>
                <a:spcPct val="100000"/>
              </a:lnSpc>
              <a:spcBef>
                <a:spcPts val="0"/>
              </a:spcBef>
              <a:buFont typeface="+mj-lt"/>
              <a:buAutoNum type="arabicPeriod"/>
            </a:pPr>
            <a:r>
              <a:rPr lang="en-CA" sz="1100" b="0" i="0" dirty="0">
                <a:solidFill>
                  <a:srgbClr val="0D0D0D"/>
                </a:solidFill>
                <a:effectLst/>
                <a:latin typeface="Söhne"/>
              </a:rPr>
              <a:t>They allow you to write entire objects to a file and read them back, preserving their state.</a:t>
            </a:r>
          </a:p>
          <a:p>
            <a:pPr marL="742950" lvl="1" indent="-285750" algn="l">
              <a:lnSpc>
                <a:spcPct val="100000"/>
              </a:lnSpc>
              <a:spcBef>
                <a:spcPts val="0"/>
              </a:spcBef>
              <a:buFont typeface="+mj-lt"/>
              <a:buAutoNum type="arabicPeriod"/>
            </a:pPr>
            <a:r>
              <a:rPr lang="en-CA" sz="1100" b="0" i="0" dirty="0">
                <a:solidFill>
                  <a:srgbClr val="0D0D0D"/>
                </a:solidFill>
                <a:effectLst/>
                <a:latin typeface="Söhne"/>
              </a:rPr>
              <a:t>Suitable for saving/loading complex data structures or application state to/from files.</a:t>
            </a:r>
          </a:p>
          <a:p>
            <a:endParaRPr lang="en-US" dirty="0"/>
          </a:p>
        </p:txBody>
      </p:sp>
    </p:spTree>
    <p:extLst>
      <p:ext uri="{BB962C8B-B14F-4D97-AF65-F5344CB8AC3E}">
        <p14:creationId xmlns:p14="http://schemas.microsoft.com/office/powerpoint/2010/main" val="15000403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D34B-CABC-68A1-869C-BB45F0418046}"/>
              </a:ext>
            </a:extLst>
          </p:cNvPr>
          <p:cNvSpPr>
            <a:spLocks noGrp="1"/>
          </p:cNvSpPr>
          <p:nvPr>
            <p:ph type="title"/>
          </p:nvPr>
        </p:nvSpPr>
        <p:spPr/>
        <p:txBody>
          <a:bodyPr/>
          <a:lstStyle/>
          <a:p>
            <a:r>
              <a:rPr lang="en-US" dirty="0"/>
              <a:t>Java NIO</a:t>
            </a:r>
          </a:p>
        </p:txBody>
      </p:sp>
      <p:sp>
        <p:nvSpPr>
          <p:cNvPr id="3" name="Text Placeholder 2">
            <a:extLst>
              <a:ext uri="{FF2B5EF4-FFF2-40B4-BE49-F238E27FC236}">
                <a16:creationId xmlns:a16="http://schemas.microsoft.com/office/drawing/2014/main" id="{AFB1928E-F5FC-DF0F-B7D8-71F07D0CDE2E}"/>
              </a:ext>
            </a:extLst>
          </p:cNvPr>
          <p:cNvSpPr>
            <a:spLocks noGrp="1"/>
          </p:cNvSpPr>
          <p:nvPr>
            <p:ph type="body" idx="1"/>
          </p:nvPr>
        </p:nvSpPr>
        <p:spPr/>
        <p:txBody>
          <a:bodyPr/>
          <a:lstStyle/>
          <a:p>
            <a:r>
              <a:rPr lang="en-CA" dirty="0"/>
              <a:t>Java NIO (New Input/Output) is a set of APIs introduced in Java 1.4 to provide more efficient and scalable I/O operations compared to the traditional I/O classes (</a:t>
            </a:r>
            <a:r>
              <a:rPr lang="en-CA" dirty="0" err="1"/>
              <a:t>java.io</a:t>
            </a:r>
            <a:r>
              <a:rPr lang="en-CA" dirty="0"/>
              <a:t>). NIO offers non-blocking I/O operations, improved performance, and more flexible ways to handle file and network operations.</a:t>
            </a:r>
            <a:endParaRPr lang="en-US" dirty="0"/>
          </a:p>
        </p:txBody>
      </p:sp>
    </p:spTree>
    <p:extLst>
      <p:ext uri="{BB962C8B-B14F-4D97-AF65-F5344CB8AC3E}">
        <p14:creationId xmlns:p14="http://schemas.microsoft.com/office/powerpoint/2010/main" val="34278662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5129-ADBE-FFFB-8111-F2EA9430A18B}"/>
              </a:ext>
            </a:extLst>
          </p:cNvPr>
          <p:cNvSpPr>
            <a:spLocks noGrp="1"/>
          </p:cNvSpPr>
          <p:nvPr>
            <p:ph type="title"/>
          </p:nvPr>
        </p:nvSpPr>
        <p:spPr/>
        <p:txBody>
          <a:bodyPr/>
          <a:lstStyle/>
          <a:p>
            <a:r>
              <a:rPr lang="en-US" dirty="0"/>
              <a:t>Features of NIO</a:t>
            </a:r>
          </a:p>
        </p:txBody>
      </p:sp>
      <p:sp>
        <p:nvSpPr>
          <p:cNvPr id="3" name="Text Placeholder 2">
            <a:extLst>
              <a:ext uri="{FF2B5EF4-FFF2-40B4-BE49-F238E27FC236}">
                <a16:creationId xmlns:a16="http://schemas.microsoft.com/office/drawing/2014/main" id="{1CF71787-F254-E052-431A-12AD47D54446}"/>
              </a:ext>
            </a:extLst>
          </p:cNvPr>
          <p:cNvSpPr>
            <a:spLocks noGrp="1"/>
          </p:cNvSpPr>
          <p:nvPr>
            <p:ph type="body" idx="1"/>
          </p:nvPr>
        </p:nvSpPr>
        <p:spPr/>
        <p:txBody>
          <a:bodyPr/>
          <a:lstStyle/>
          <a:p>
            <a:r>
              <a:rPr lang="en-CA" sz="1200" b="1" dirty="0"/>
              <a:t>Non-blocking I/O</a:t>
            </a:r>
            <a:r>
              <a:rPr lang="en-CA" sz="1200" dirty="0"/>
              <a:t>:</a:t>
            </a:r>
          </a:p>
          <a:p>
            <a:pPr lvl="1">
              <a:buFont typeface="Arial" panose="020B0604020202020204" pitchFamily="34" charset="0"/>
              <a:buChar char="•"/>
            </a:pPr>
            <a:r>
              <a:rPr lang="en-CA" sz="800" dirty="0"/>
              <a:t>Allows you to perform I/O operations without blocking the thread, enabling more scalable applications.</a:t>
            </a:r>
          </a:p>
          <a:p>
            <a:pPr lvl="1">
              <a:buFont typeface="Arial" panose="020B0604020202020204" pitchFamily="34" charset="0"/>
              <a:buChar char="•"/>
            </a:pPr>
            <a:r>
              <a:rPr lang="en-CA" sz="800" dirty="0"/>
              <a:t>Achieved using Selector with Channel.</a:t>
            </a:r>
          </a:p>
          <a:p>
            <a:r>
              <a:rPr lang="en-CA" sz="1200" b="1" dirty="0"/>
              <a:t>Direct Buffers</a:t>
            </a:r>
            <a:r>
              <a:rPr lang="en-CA" sz="1200" dirty="0"/>
              <a:t>:</a:t>
            </a:r>
          </a:p>
          <a:p>
            <a:pPr lvl="1">
              <a:buFont typeface="Arial" panose="020B0604020202020204" pitchFamily="34" charset="0"/>
              <a:buChar char="•"/>
            </a:pPr>
            <a:r>
              <a:rPr lang="en-CA" sz="800" dirty="0"/>
              <a:t>Direct buffers can be allocated outside of the Java heap and can be used for faster I/O operations.</a:t>
            </a:r>
          </a:p>
          <a:p>
            <a:pPr lvl="1">
              <a:buFont typeface="Arial" panose="020B0604020202020204" pitchFamily="34" charset="0"/>
              <a:buChar char="•"/>
            </a:pPr>
            <a:r>
              <a:rPr lang="en-CA" sz="800" dirty="0"/>
              <a:t>Example: </a:t>
            </a:r>
            <a:r>
              <a:rPr lang="en-CA" sz="800" dirty="0" err="1"/>
              <a:t>ByteBuffer.allocateDirect</a:t>
            </a:r>
            <a:r>
              <a:rPr lang="en-CA" sz="800" dirty="0"/>
              <a:t>(1024);</a:t>
            </a:r>
          </a:p>
          <a:p>
            <a:r>
              <a:rPr lang="en-CA" sz="1200" b="1" dirty="0"/>
              <a:t>Channel-based I/O</a:t>
            </a:r>
            <a:r>
              <a:rPr lang="en-CA" sz="1200" dirty="0"/>
              <a:t>:</a:t>
            </a:r>
          </a:p>
          <a:p>
            <a:pPr lvl="1">
              <a:buFont typeface="Arial" panose="020B0604020202020204" pitchFamily="34" charset="0"/>
              <a:buChar char="•"/>
            </a:pPr>
            <a:r>
              <a:rPr lang="en-CA" sz="800" dirty="0"/>
              <a:t>Channels are more versatile than traditional streams, supporting both read and write operations, and can be used with buffers for more efficient data transfer.</a:t>
            </a:r>
          </a:p>
          <a:p>
            <a:r>
              <a:rPr lang="en-CA" sz="1200" b="1" dirty="0"/>
              <a:t>File Systems and Path Operations</a:t>
            </a:r>
            <a:r>
              <a:rPr lang="en-CA" sz="1200" dirty="0"/>
              <a:t>:</a:t>
            </a:r>
          </a:p>
          <a:p>
            <a:pPr lvl="1">
              <a:buFont typeface="Arial" panose="020B0604020202020204" pitchFamily="34" charset="0"/>
              <a:buChar char="•"/>
            </a:pPr>
            <a:r>
              <a:rPr lang="en-CA" sz="800" dirty="0" err="1"/>
              <a:t>java.nio.file</a:t>
            </a:r>
            <a:r>
              <a:rPr lang="en-CA" sz="800" dirty="0"/>
              <a:t> provides a more powerful and flexible API for file system operations compared to the older </a:t>
            </a:r>
            <a:r>
              <a:rPr lang="en-CA" sz="800" dirty="0" err="1"/>
              <a:t>java.io.File</a:t>
            </a:r>
            <a:r>
              <a:rPr lang="en-CA" sz="800" dirty="0"/>
              <a:t>.</a:t>
            </a:r>
          </a:p>
          <a:p>
            <a:endParaRPr lang="en-US" sz="1200" dirty="0"/>
          </a:p>
        </p:txBody>
      </p:sp>
    </p:spTree>
    <p:extLst>
      <p:ext uri="{BB962C8B-B14F-4D97-AF65-F5344CB8AC3E}">
        <p14:creationId xmlns:p14="http://schemas.microsoft.com/office/powerpoint/2010/main" val="10708625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B7CA4-8512-1A3B-EA76-5FA05C5A6255}"/>
              </a:ext>
            </a:extLst>
          </p:cNvPr>
          <p:cNvSpPr>
            <a:spLocks noGrp="1"/>
          </p:cNvSpPr>
          <p:nvPr>
            <p:ph type="title"/>
          </p:nvPr>
        </p:nvSpPr>
        <p:spPr/>
        <p:txBody>
          <a:bodyPr/>
          <a:lstStyle/>
          <a:p>
            <a:r>
              <a:rPr lang="en-CA" dirty="0"/>
              <a:t>Key Components of Java NIO</a:t>
            </a:r>
            <a:endParaRPr lang="en-US" dirty="0"/>
          </a:p>
        </p:txBody>
      </p:sp>
      <p:sp>
        <p:nvSpPr>
          <p:cNvPr id="3" name="Text Placeholder 2">
            <a:extLst>
              <a:ext uri="{FF2B5EF4-FFF2-40B4-BE49-F238E27FC236}">
                <a16:creationId xmlns:a16="http://schemas.microsoft.com/office/drawing/2014/main" id="{C6BB97D0-FC8B-F7A3-BFEB-9739AD6F518A}"/>
              </a:ext>
            </a:extLst>
          </p:cNvPr>
          <p:cNvSpPr>
            <a:spLocks noGrp="1"/>
          </p:cNvSpPr>
          <p:nvPr>
            <p:ph type="body" idx="1"/>
          </p:nvPr>
        </p:nvSpPr>
        <p:spPr/>
        <p:txBody>
          <a:bodyPr/>
          <a:lstStyle/>
          <a:p>
            <a:r>
              <a:rPr lang="en-CA" b="1" dirty="0"/>
              <a:t>Buffers</a:t>
            </a:r>
            <a:r>
              <a:rPr lang="en-CA" dirty="0"/>
              <a:t>:</a:t>
            </a:r>
          </a:p>
          <a:p>
            <a:r>
              <a:rPr lang="en-CA" b="1" dirty="0"/>
              <a:t>Channels</a:t>
            </a:r>
            <a:r>
              <a:rPr lang="en-CA" dirty="0"/>
              <a:t>:</a:t>
            </a:r>
          </a:p>
          <a:p>
            <a:r>
              <a:rPr lang="en-CA" b="1" dirty="0"/>
              <a:t>Selectors</a:t>
            </a:r>
            <a:r>
              <a:rPr lang="en-CA" dirty="0"/>
              <a:t>:</a:t>
            </a:r>
          </a:p>
          <a:p>
            <a:r>
              <a:rPr lang="en-CA" b="1" dirty="0"/>
              <a:t>Paths and Files</a:t>
            </a:r>
            <a:r>
              <a:rPr lang="en-CA" dirty="0"/>
              <a:t>:</a:t>
            </a:r>
            <a:endParaRPr lang="en-US" dirty="0"/>
          </a:p>
        </p:txBody>
      </p:sp>
    </p:spTree>
    <p:extLst>
      <p:ext uri="{BB962C8B-B14F-4D97-AF65-F5344CB8AC3E}">
        <p14:creationId xmlns:p14="http://schemas.microsoft.com/office/powerpoint/2010/main" val="11833007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B6D5-B30D-C2A3-FCA3-E54A14567AB7}"/>
              </a:ext>
            </a:extLst>
          </p:cNvPr>
          <p:cNvSpPr>
            <a:spLocks noGrp="1"/>
          </p:cNvSpPr>
          <p:nvPr>
            <p:ph type="title"/>
          </p:nvPr>
        </p:nvSpPr>
        <p:spPr/>
        <p:txBody>
          <a:bodyPr/>
          <a:lstStyle/>
          <a:p>
            <a:r>
              <a:rPr lang="en-US" dirty="0"/>
              <a:t>NIO -Buffer</a:t>
            </a:r>
          </a:p>
        </p:txBody>
      </p:sp>
      <p:sp>
        <p:nvSpPr>
          <p:cNvPr id="3" name="Text Placeholder 2">
            <a:extLst>
              <a:ext uri="{FF2B5EF4-FFF2-40B4-BE49-F238E27FC236}">
                <a16:creationId xmlns:a16="http://schemas.microsoft.com/office/drawing/2014/main" id="{157DE03A-85A6-93FA-1412-3E039C5AC0F9}"/>
              </a:ext>
            </a:extLst>
          </p:cNvPr>
          <p:cNvSpPr>
            <a:spLocks noGrp="1"/>
          </p:cNvSpPr>
          <p:nvPr>
            <p:ph type="body" idx="1"/>
          </p:nvPr>
        </p:nvSpPr>
        <p:spPr/>
        <p:txBody>
          <a:bodyPr/>
          <a:lstStyle/>
          <a:p>
            <a:r>
              <a:rPr lang="en-CA" dirty="0"/>
              <a:t>Buffers are containers for data. They are used to read from and write to channels.</a:t>
            </a:r>
          </a:p>
          <a:p>
            <a:r>
              <a:rPr lang="en-CA" dirty="0"/>
              <a:t>Key classes: </a:t>
            </a:r>
            <a:r>
              <a:rPr lang="en-CA" dirty="0" err="1"/>
              <a:t>ByteBuffer</a:t>
            </a:r>
            <a:r>
              <a:rPr lang="en-CA" dirty="0"/>
              <a:t>, </a:t>
            </a:r>
            <a:r>
              <a:rPr lang="en-CA" dirty="0" err="1"/>
              <a:t>CharBuffer</a:t>
            </a:r>
            <a:r>
              <a:rPr lang="en-CA" dirty="0"/>
              <a:t>, </a:t>
            </a:r>
            <a:r>
              <a:rPr lang="en-CA" dirty="0" err="1"/>
              <a:t>IntBuffer</a:t>
            </a:r>
            <a:r>
              <a:rPr lang="en-CA" dirty="0"/>
              <a:t>, etc.</a:t>
            </a:r>
            <a:endParaRPr lang="en-US" dirty="0"/>
          </a:p>
        </p:txBody>
      </p:sp>
    </p:spTree>
    <p:extLst>
      <p:ext uri="{BB962C8B-B14F-4D97-AF65-F5344CB8AC3E}">
        <p14:creationId xmlns:p14="http://schemas.microsoft.com/office/powerpoint/2010/main" val="2984237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82DC-3757-0859-5CA7-A61BD9B14AC4}"/>
              </a:ext>
            </a:extLst>
          </p:cNvPr>
          <p:cNvSpPr>
            <a:spLocks noGrp="1"/>
          </p:cNvSpPr>
          <p:nvPr>
            <p:ph type="title"/>
          </p:nvPr>
        </p:nvSpPr>
        <p:spPr/>
        <p:txBody>
          <a:bodyPr/>
          <a:lstStyle/>
          <a:p>
            <a:r>
              <a:rPr lang="en-US" dirty="0"/>
              <a:t>NIO- Channel</a:t>
            </a:r>
          </a:p>
        </p:txBody>
      </p:sp>
      <p:sp>
        <p:nvSpPr>
          <p:cNvPr id="3" name="Text Placeholder 2">
            <a:extLst>
              <a:ext uri="{FF2B5EF4-FFF2-40B4-BE49-F238E27FC236}">
                <a16:creationId xmlns:a16="http://schemas.microsoft.com/office/drawing/2014/main" id="{714ABFA2-C019-91DD-76AD-4AD884780D2A}"/>
              </a:ext>
            </a:extLst>
          </p:cNvPr>
          <p:cNvSpPr>
            <a:spLocks noGrp="1"/>
          </p:cNvSpPr>
          <p:nvPr>
            <p:ph type="body" idx="1"/>
          </p:nvPr>
        </p:nvSpPr>
        <p:spPr/>
        <p:txBody>
          <a:bodyPr/>
          <a:lstStyle/>
          <a:p>
            <a:r>
              <a:rPr lang="en-CA" dirty="0"/>
              <a:t>Channels represent connections to I/O devices such as files, network sockets, or pipes. They can be used for both reading and writing.</a:t>
            </a:r>
          </a:p>
          <a:p>
            <a:endParaRPr lang="en-CA" dirty="0"/>
          </a:p>
          <a:p>
            <a:r>
              <a:rPr lang="en-CA" dirty="0"/>
              <a:t>Key classes: </a:t>
            </a:r>
            <a:r>
              <a:rPr lang="en-CA" dirty="0" err="1"/>
              <a:t>FileChannel</a:t>
            </a:r>
            <a:r>
              <a:rPr lang="en-CA" dirty="0"/>
              <a:t>, </a:t>
            </a:r>
            <a:r>
              <a:rPr lang="en-CA" dirty="0" err="1"/>
              <a:t>SocketChannel</a:t>
            </a:r>
            <a:r>
              <a:rPr lang="en-CA" dirty="0"/>
              <a:t>, </a:t>
            </a:r>
            <a:r>
              <a:rPr lang="en-CA" dirty="0" err="1"/>
              <a:t>ServerSocketChannel</a:t>
            </a:r>
            <a:r>
              <a:rPr lang="en-CA" dirty="0"/>
              <a:t>, </a:t>
            </a:r>
            <a:r>
              <a:rPr lang="en-CA" dirty="0" err="1"/>
              <a:t>DatagramChannel</a:t>
            </a:r>
            <a:r>
              <a:rPr lang="en-CA" dirty="0"/>
              <a:t>.</a:t>
            </a:r>
            <a:endParaRPr lang="en-US" dirty="0"/>
          </a:p>
        </p:txBody>
      </p:sp>
    </p:spTree>
    <p:extLst>
      <p:ext uri="{BB962C8B-B14F-4D97-AF65-F5344CB8AC3E}">
        <p14:creationId xmlns:p14="http://schemas.microsoft.com/office/powerpoint/2010/main" val="29231460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99845-0617-2F6D-5D50-BDF1FE51AA84}"/>
              </a:ext>
            </a:extLst>
          </p:cNvPr>
          <p:cNvSpPr>
            <a:spLocks noGrp="1"/>
          </p:cNvSpPr>
          <p:nvPr>
            <p:ph type="title"/>
          </p:nvPr>
        </p:nvSpPr>
        <p:spPr/>
        <p:txBody>
          <a:bodyPr/>
          <a:lstStyle/>
          <a:p>
            <a:r>
              <a:rPr lang="en-US" dirty="0"/>
              <a:t>NIO - Selector</a:t>
            </a:r>
          </a:p>
        </p:txBody>
      </p:sp>
      <p:sp>
        <p:nvSpPr>
          <p:cNvPr id="3" name="Text Placeholder 2">
            <a:extLst>
              <a:ext uri="{FF2B5EF4-FFF2-40B4-BE49-F238E27FC236}">
                <a16:creationId xmlns:a16="http://schemas.microsoft.com/office/drawing/2014/main" id="{C47C7190-4498-AABD-11F6-F3B5EF9EA292}"/>
              </a:ext>
            </a:extLst>
          </p:cNvPr>
          <p:cNvSpPr>
            <a:spLocks noGrp="1"/>
          </p:cNvSpPr>
          <p:nvPr>
            <p:ph type="body" idx="1"/>
          </p:nvPr>
        </p:nvSpPr>
        <p:spPr/>
        <p:txBody>
          <a:bodyPr/>
          <a:lstStyle/>
          <a:p>
            <a:r>
              <a:rPr lang="en-CA" dirty="0"/>
              <a:t>Selectors provide a way to monitor multiple channels for events (e.g., data available, connection ready). This is crucial for non-blocking I/O operations.</a:t>
            </a:r>
          </a:p>
          <a:p>
            <a:endParaRPr lang="en-CA" dirty="0"/>
          </a:p>
          <a:p>
            <a:r>
              <a:rPr lang="en-CA" dirty="0"/>
              <a:t>Key class: Selector</a:t>
            </a:r>
            <a:endParaRPr lang="en-US" dirty="0"/>
          </a:p>
        </p:txBody>
      </p:sp>
    </p:spTree>
    <p:extLst>
      <p:ext uri="{BB962C8B-B14F-4D97-AF65-F5344CB8AC3E}">
        <p14:creationId xmlns:p14="http://schemas.microsoft.com/office/powerpoint/2010/main" val="14875460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A0A52-25B0-1A44-9024-037EE35BD113}"/>
              </a:ext>
            </a:extLst>
          </p:cNvPr>
          <p:cNvSpPr>
            <a:spLocks noGrp="1"/>
          </p:cNvSpPr>
          <p:nvPr>
            <p:ph type="title"/>
          </p:nvPr>
        </p:nvSpPr>
        <p:spPr/>
        <p:txBody>
          <a:bodyPr/>
          <a:lstStyle/>
          <a:p>
            <a:r>
              <a:rPr lang="en-US" dirty="0"/>
              <a:t>NIO – Path and Files</a:t>
            </a:r>
          </a:p>
        </p:txBody>
      </p:sp>
      <p:sp>
        <p:nvSpPr>
          <p:cNvPr id="3" name="Text Placeholder 2">
            <a:extLst>
              <a:ext uri="{FF2B5EF4-FFF2-40B4-BE49-F238E27FC236}">
                <a16:creationId xmlns:a16="http://schemas.microsoft.com/office/drawing/2014/main" id="{411251B7-7D3C-F636-9E4E-5CC620D53523}"/>
              </a:ext>
            </a:extLst>
          </p:cNvPr>
          <p:cNvSpPr>
            <a:spLocks noGrp="1"/>
          </p:cNvSpPr>
          <p:nvPr>
            <p:ph type="body" idx="1"/>
          </p:nvPr>
        </p:nvSpPr>
        <p:spPr/>
        <p:txBody>
          <a:bodyPr/>
          <a:lstStyle/>
          <a:p>
            <a:r>
              <a:rPr lang="en-CA" dirty="0"/>
              <a:t>The </a:t>
            </a:r>
            <a:r>
              <a:rPr lang="en-CA" dirty="0" err="1"/>
              <a:t>java.nio.file</a:t>
            </a:r>
            <a:r>
              <a:rPr lang="en-CA" dirty="0"/>
              <a:t> package introduces the Path and Files classes for file operations, offering a more modern API compared to </a:t>
            </a:r>
            <a:r>
              <a:rPr lang="en-CA" dirty="0" err="1"/>
              <a:t>java.io.File</a:t>
            </a:r>
            <a:r>
              <a:rPr lang="en-CA" dirty="0"/>
              <a:t>.</a:t>
            </a:r>
          </a:p>
          <a:p>
            <a:r>
              <a:rPr lang="en-CA" dirty="0"/>
              <a:t>Key classes: Path, Files</a:t>
            </a:r>
            <a:endParaRPr lang="en-US" dirty="0"/>
          </a:p>
        </p:txBody>
      </p:sp>
    </p:spTree>
    <p:extLst>
      <p:ext uri="{BB962C8B-B14F-4D97-AF65-F5344CB8AC3E}">
        <p14:creationId xmlns:p14="http://schemas.microsoft.com/office/powerpoint/2010/main" val="12653945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AEF13-5D35-79A0-9610-53A8B8C00C25}"/>
              </a:ext>
            </a:extLst>
          </p:cNvPr>
          <p:cNvSpPr>
            <a:spLocks noGrp="1"/>
          </p:cNvSpPr>
          <p:nvPr>
            <p:ph type="title"/>
          </p:nvPr>
        </p:nvSpPr>
        <p:spPr/>
        <p:txBody>
          <a:bodyPr/>
          <a:lstStyle/>
          <a:p>
            <a:r>
              <a:rPr lang="en-US" dirty="0"/>
              <a:t>Java Networking</a:t>
            </a:r>
          </a:p>
        </p:txBody>
      </p:sp>
      <p:sp>
        <p:nvSpPr>
          <p:cNvPr id="3" name="Text Placeholder 2">
            <a:extLst>
              <a:ext uri="{FF2B5EF4-FFF2-40B4-BE49-F238E27FC236}">
                <a16:creationId xmlns:a16="http://schemas.microsoft.com/office/drawing/2014/main" id="{75011319-A06E-5877-B8EE-D69FBB7A51E4}"/>
              </a:ext>
            </a:extLst>
          </p:cNvPr>
          <p:cNvSpPr>
            <a:spLocks noGrp="1"/>
          </p:cNvSpPr>
          <p:nvPr>
            <p:ph type="body" idx="1"/>
          </p:nvPr>
        </p:nvSpPr>
        <p:spPr/>
        <p:txBody>
          <a:bodyPr/>
          <a:lstStyle/>
          <a:p>
            <a:r>
              <a:rPr lang="en-CA" dirty="0"/>
              <a:t>Java networking enables communication between programs on different computers connected over a network. The core components for networking in Java include Socket, </a:t>
            </a:r>
            <a:r>
              <a:rPr lang="en-CA" dirty="0" err="1"/>
              <a:t>ServerSocket</a:t>
            </a:r>
            <a:r>
              <a:rPr lang="en-CA" dirty="0"/>
              <a:t>, URL, and </a:t>
            </a:r>
            <a:r>
              <a:rPr lang="en-CA" dirty="0" err="1"/>
              <a:t>InetAddress</a:t>
            </a:r>
            <a:r>
              <a:rPr lang="en-CA" dirty="0"/>
              <a:t>. </a:t>
            </a:r>
          </a:p>
          <a:p>
            <a:r>
              <a:rPr lang="en-CA" dirty="0"/>
              <a:t>These classes allow for various network operations, such as creating client-server applications, handling URLs, and resolving hostnames.</a:t>
            </a:r>
            <a:endParaRPr lang="en-US" dirty="0"/>
          </a:p>
        </p:txBody>
      </p:sp>
    </p:spTree>
    <p:extLst>
      <p:ext uri="{BB962C8B-B14F-4D97-AF65-F5344CB8AC3E}">
        <p14:creationId xmlns:p14="http://schemas.microsoft.com/office/powerpoint/2010/main" val="15422629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15753-6305-1208-D0C5-71B77AAE3310}"/>
              </a:ext>
            </a:extLst>
          </p:cNvPr>
          <p:cNvSpPr>
            <a:spLocks noGrp="1"/>
          </p:cNvSpPr>
          <p:nvPr>
            <p:ph type="title"/>
          </p:nvPr>
        </p:nvSpPr>
        <p:spPr/>
        <p:txBody>
          <a:bodyPr/>
          <a:lstStyle/>
          <a:p>
            <a:r>
              <a:rPr lang="en-US" dirty="0"/>
              <a:t>Keywords</a:t>
            </a:r>
          </a:p>
        </p:txBody>
      </p:sp>
      <p:sp>
        <p:nvSpPr>
          <p:cNvPr id="3" name="Text Placeholder 2">
            <a:extLst>
              <a:ext uri="{FF2B5EF4-FFF2-40B4-BE49-F238E27FC236}">
                <a16:creationId xmlns:a16="http://schemas.microsoft.com/office/drawing/2014/main" id="{EB08F1CE-0BF0-893B-44E0-EE9CC9CD6496}"/>
              </a:ext>
            </a:extLst>
          </p:cNvPr>
          <p:cNvSpPr>
            <a:spLocks noGrp="1"/>
          </p:cNvSpPr>
          <p:nvPr>
            <p:ph type="body" idx="1"/>
          </p:nvPr>
        </p:nvSpPr>
        <p:spPr/>
        <p:txBody>
          <a:bodyPr/>
          <a:lstStyle/>
          <a:p>
            <a:pPr>
              <a:buFont typeface="+mj-lt"/>
              <a:buAutoNum type="arabicPeriod"/>
            </a:pPr>
            <a:r>
              <a:rPr lang="en-CA" b="1" dirty="0"/>
              <a:t>Socket</a:t>
            </a:r>
            <a:r>
              <a:rPr lang="en-CA" dirty="0"/>
              <a:t>: Used for client-side operations to establish a connection with a server and communicate over it.</a:t>
            </a:r>
          </a:p>
          <a:p>
            <a:pPr>
              <a:buFont typeface="+mj-lt"/>
              <a:buAutoNum type="arabicPeriod"/>
            </a:pPr>
            <a:r>
              <a:rPr lang="en-CA" b="1" dirty="0" err="1"/>
              <a:t>ServerSocket</a:t>
            </a:r>
            <a:r>
              <a:rPr lang="en-CA" dirty="0"/>
              <a:t>: Used for server-side operations to listen for incoming connections from clients.</a:t>
            </a:r>
          </a:p>
          <a:p>
            <a:pPr>
              <a:buFont typeface="+mj-lt"/>
              <a:buAutoNum type="arabicPeriod"/>
            </a:pPr>
            <a:r>
              <a:rPr lang="en-CA" b="1" dirty="0"/>
              <a:t>URL</a:t>
            </a:r>
            <a:r>
              <a:rPr lang="en-CA" dirty="0"/>
              <a:t>: Represents a Uniform Resource Locator (URL) and provides methods to interact with resources located at that URL.</a:t>
            </a:r>
          </a:p>
          <a:p>
            <a:pPr>
              <a:buFont typeface="+mj-lt"/>
              <a:buAutoNum type="arabicPeriod"/>
            </a:pPr>
            <a:r>
              <a:rPr lang="en-CA" b="1" dirty="0" err="1"/>
              <a:t>InetAddress</a:t>
            </a:r>
            <a:r>
              <a:rPr lang="en-CA" dirty="0"/>
              <a:t>: Represents an IP address and provides methods to resolve hostnames to IP addresses and vice versa.</a:t>
            </a:r>
          </a:p>
          <a:p>
            <a:endParaRPr lang="en-US" dirty="0"/>
          </a:p>
        </p:txBody>
      </p:sp>
    </p:spTree>
    <p:extLst>
      <p:ext uri="{BB962C8B-B14F-4D97-AF65-F5344CB8AC3E}">
        <p14:creationId xmlns:p14="http://schemas.microsoft.com/office/powerpoint/2010/main" val="1392523632"/>
      </p:ext>
    </p:extLst>
  </p:cSld>
  <p:clrMapOvr>
    <a:masterClrMapping/>
  </p:clrMapOvr>
</p:sld>
</file>

<file path=ppt/theme/theme1.xml><?xml version="1.0" encoding="utf-8"?>
<a:theme xmlns:a="http://schemas.openxmlformats.org/drawingml/2006/main" name="Project Management Infographics by Slidesgo">
  <a:themeElements>
    <a:clrScheme name="Simple Light">
      <a:dk1>
        <a:srgbClr val="000000"/>
      </a:dk1>
      <a:lt1>
        <a:srgbClr val="FFFFFF"/>
      </a:lt1>
      <a:dk2>
        <a:srgbClr val="595959"/>
      </a:dk2>
      <a:lt2>
        <a:srgbClr val="EEEEEE"/>
      </a:lt2>
      <a:accent1>
        <a:srgbClr val="FBB831"/>
      </a:accent1>
      <a:accent2>
        <a:srgbClr val="FB8569"/>
      </a:accent2>
      <a:accent3>
        <a:srgbClr val="FB569C"/>
      </a:accent3>
      <a:accent4>
        <a:srgbClr val="E850E0"/>
      </a:accent4>
      <a:accent5>
        <a:srgbClr val="8225E2"/>
      </a:accent5>
      <a:accent6>
        <a:srgbClr val="9C27B0"/>
      </a:accent6>
      <a:hlink>
        <a:srgbClr val="FBB8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{049FE00A-C8B0-0F47-B9F7-AFE92238B96D}tf10001122</Template>
  <TotalTime>37189</TotalTime>
  <Words>9679</Words>
  <Application>Microsoft Macintosh PowerPoint</Application>
  <PresentationFormat>On-screen Show (16:9)</PresentationFormat>
  <Paragraphs>865</Paragraphs>
  <Slides>155</Slides>
  <Notes>8</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155</vt:i4>
      </vt:variant>
    </vt:vector>
  </HeadingPairs>
  <TitlesOfParts>
    <vt:vector size="176" baseType="lpstr">
      <vt:lpstr>inter-bold</vt:lpstr>
      <vt:lpstr>Fira Sans Extra Condensed Medium</vt:lpstr>
      <vt:lpstr>system-ui</vt:lpstr>
      <vt:lpstr>inter-regular</vt:lpstr>
      <vt:lpstr>-apple-system</vt:lpstr>
      <vt:lpstr>var( --font-family-body-lesson-markdown</vt:lpstr>
      <vt:lpstr>urw-din</vt:lpstr>
      <vt:lpstr>Roboto</vt:lpstr>
      <vt:lpstr>AmazonEmber</vt:lpstr>
      <vt:lpstr>Helvetica Neue</vt:lpstr>
      <vt:lpstr>Arial</vt:lpstr>
      <vt:lpstr>Nunito</vt:lpstr>
      <vt:lpstr>Monaco</vt:lpstr>
      <vt:lpstr>Söhne</vt:lpstr>
      <vt:lpstr>Fira Sans Extra Condensed SemiBold</vt:lpstr>
      <vt:lpstr>Droid Sans Mono</vt:lpstr>
      <vt:lpstr>Source Sans Pro</vt:lpstr>
      <vt:lpstr>euclid_circular_a</vt:lpstr>
      <vt:lpstr>Wingdings</vt:lpstr>
      <vt:lpstr>var(--font-family-heading-lesson-markdown)</vt:lpstr>
      <vt:lpstr>Project Management Infographics by Slidesgo</vt:lpstr>
      <vt:lpstr>Java</vt:lpstr>
      <vt:lpstr>Instructions</vt:lpstr>
      <vt:lpstr>Features of Java</vt:lpstr>
      <vt:lpstr>Platform Independent</vt:lpstr>
      <vt:lpstr>Case Study Reference</vt:lpstr>
      <vt:lpstr>PowerPoint Presentation</vt:lpstr>
      <vt:lpstr>Identify the entities</vt:lpstr>
      <vt:lpstr>Identify functionalities</vt:lpstr>
      <vt:lpstr>Lab: Hello Java</vt:lpstr>
      <vt:lpstr>Data Type</vt:lpstr>
      <vt:lpstr>Building Block : Object</vt:lpstr>
      <vt:lpstr>Building Block</vt:lpstr>
      <vt:lpstr>JVM Architecture</vt:lpstr>
      <vt:lpstr>Class Loader</vt:lpstr>
      <vt:lpstr>JVM Memory</vt:lpstr>
      <vt:lpstr>JDK vs JRE vs JVM</vt:lpstr>
      <vt:lpstr>Access Specifier</vt:lpstr>
      <vt:lpstr>Access Specifier</vt:lpstr>
      <vt:lpstr>Function Overriding vs Overloading</vt:lpstr>
      <vt:lpstr>Constructor</vt:lpstr>
      <vt:lpstr>Java Constructor</vt:lpstr>
      <vt:lpstr>Lab: Create Employee Class </vt:lpstr>
      <vt:lpstr>Private Constructor</vt:lpstr>
      <vt:lpstr>Iteration </vt:lpstr>
      <vt:lpstr>Static Members</vt:lpstr>
      <vt:lpstr>Static Block</vt:lpstr>
      <vt:lpstr>Assignment</vt:lpstr>
      <vt:lpstr>Instructions</vt:lpstr>
      <vt:lpstr>Agenda</vt:lpstr>
      <vt:lpstr>PowerPoint Presentation</vt:lpstr>
      <vt:lpstr>Wrapper Classes</vt:lpstr>
      <vt:lpstr>AutoBoxing  and Unboxing (Java 5) </vt:lpstr>
      <vt:lpstr>Assignment Operator</vt:lpstr>
      <vt:lpstr>Abstract Class</vt:lpstr>
      <vt:lpstr>When to use Abstract Class</vt:lpstr>
      <vt:lpstr>Can we create an abstract Class with No abstract method?</vt:lpstr>
      <vt:lpstr>Interface  (IS-A relationship)</vt:lpstr>
      <vt:lpstr>Why use Interface?</vt:lpstr>
      <vt:lpstr>When to use Interface?</vt:lpstr>
      <vt:lpstr>Inheritance</vt:lpstr>
      <vt:lpstr>Why need inheritance?</vt:lpstr>
      <vt:lpstr>Type of Inheritance</vt:lpstr>
      <vt:lpstr>INheritance</vt:lpstr>
      <vt:lpstr>Static block with Inheritance</vt:lpstr>
      <vt:lpstr>PowerPoint Presentation</vt:lpstr>
      <vt:lpstr>Diamond Problem</vt:lpstr>
      <vt:lpstr>Array</vt:lpstr>
      <vt:lpstr>Interface </vt:lpstr>
      <vt:lpstr>Case Study : Library Management System</vt:lpstr>
      <vt:lpstr>Instructions</vt:lpstr>
      <vt:lpstr>Agenda</vt:lpstr>
      <vt:lpstr>Exception</vt:lpstr>
      <vt:lpstr>Exception Handling</vt:lpstr>
      <vt:lpstr>Type of Exception</vt:lpstr>
      <vt:lpstr>Handle Exception</vt:lpstr>
      <vt:lpstr>Lab: Credit Card Approval System</vt:lpstr>
      <vt:lpstr>Throw and Throws</vt:lpstr>
      <vt:lpstr>Error and Exception</vt:lpstr>
      <vt:lpstr>PowerPoint Presentation</vt:lpstr>
      <vt:lpstr>PowerPoint Presentation</vt:lpstr>
      <vt:lpstr>PowerPoint Presentation</vt:lpstr>
      <vt:lpstr>Try with Resources</vt:lpstr>
      <vt:lpstr>Collection</vt:lpstr>
      <vt:lpstr>PowerPoint Presentation</vt:lpstr>
      <vt:lpstr>List</vt:lpstr>
      <vt:lpstr>Queue</vt:lpstr>
      <vt:lpstr>Queue</vt:lpstr>
      <vt:lpstr>Set </vt:lpstr>
      <vt:lpstr>Set</vt:lpstr>
      <vt:lpstr>Set – HashSet Scenario</vt:lpstr>
      <vt:lpstr>Set - TreeSet</vt:lpstr>
      <vt:lpstr>Stack</vt:lpstr>
      <vt:lpstr>Array Vs ArrayList</vt:lpstr>
      <vt:lpstr>Scenario – Choose appropriate Collection</vt:lpstr>
      <vt:lpstr>Map </vt:lpstr>
      <vt:lpstr>PowerPoint Presentation</vt:lpstr>
      <vt:lpstr>Generics</vt:lpstr>
      <vt:lpstr>Advantages of Generics</vt:lpstr>
      <vt:lpstr>What is Stream?</vt:lpstr>
      <vt:lpstr>PowerPoint Presentation</vt:lpstr>
      <vt:lpstr>Byte Stream</vt:lpstr>
      <vt:lpstr>Character Reader</vt:lpstr>
      <vt:lpstr>8.0 Java IO, NIO and Networking</vt:lpstr>
      <vt:lpstr>FileReader and FileWriter</vt:lpstr>
      <vt:lpstr>BufferedReader and BufferedWriter</vt:lpstr>
      <vt:lpstr>File IO</vt:lpstr>
      <vt:lpstr>Stream and File IO</vt:lpstr>
      <vt:lpstr>Serialization</vt:lpstr>
      <vt:lpstr>Deserialization</vt:lpstr>
      <vt:lpstr>How to choose the Java file io appraoch ?</vt:lpstr>
      <vt:lpstr>Java NIO</vt:lpstr>
      <vt:lpstr>Features of NIO</vt:lpstr>
      <vt:lpstr>Key Components of Java NIO</vt:lpstr>
      <vt:lpstr>NIO -Buffer</vt:lpstr>
      <vt:lpstr>NIO- Channel</vt:lpstr>
      <vt:lpstr>NIO - Selector</vt:lpstr>
      <vt:lpstr>NIO – Path and Files</vt:lpstr>
      <vt:lpstr>Java Networking</vt:lpstr>
      <vt:lpstr>Keywords</vt:lpstr>
      <vt:lpstr>9.0 Java 8 Date and Time API</vt:lpstr>
      <vt:lpstr>Working with LocalDate, LocalTime, LocalDateTime</vt:lpstr>
      <vt:lpstr>Temporal Adjusters, Periods, and Time Zones</vt:lpstr>
      <vt:lpstr>Basic Concepts of Multithreading</vt:lpstr>
      <vt:lpstr>Thread</vt:lpstr>
      <vt:lpstr>Thread State</vt:lpstr>
      <vt:lpstr>Lifecycle of Thread</vt:lpstr>
      <vt:lpstr>Single Thread</vt:lpstr>
      <vt:lpstr>MultiThreading</vt:lpstr>
      <vt:lpstr>2 Way to Threads</vt:lpstr>
      <vt:lpstr>Inter-thread communication</vt:lpstr>
      <vt:lpstr>Methods</vt:lpstr>
      <vt:lpstr>PowerPoint Presentation</vt:lpstr>
      <vt:lpstr>inter-thread communication-producer-consumer problem </vt:lpstr>
      <vt:lpstr>Thread Pool</vt:lpstr>
      <vt:lpstr>Why Thread Pool?</vt:lpstr>
      <vt:lpstr>ExecutorService – java.util.concurrency </vt:lpstr>
      <vt:lpstr>Implementations of common ExecutorService</vt:lpstr>
      <vt:lpstr>Concurrent Collection</vt:lpstr>
      <vt:lpstr>CompletableFuture</vt:lpstr>
      <vt:lpstr>Features</vt:lpstr>
      <vt:lpstr>Features of CompletableFuture </vt:lpstr>
      <vt:lpstr>Thread Safety</vt:lpstr>
      <vt:lpstr>Key Strategies for Writing Thread-Safe Code</vt:lpstr>
      <vt:lpstr>Java Memory Management -ObjectLifeCycle</vt:lpstr>
      <vt:lpstr>Memory Leakage</vt:lpstr>
      <vt:lpstr>Common Cause – Memory Leaks</vt:lpstr>
      <vt:lpstr>Memory Leakage - Tool for Analysis</vt:lpstr>
      <vt:lpstr>Memory Leakage tool- VisualVM</vt:lpstr>
      <vt:lpstr>Garbage Collection</vt:lpstr>
      <vt:lpstr>How GC Works?</vt:lpstr>
      <vt:lpstr>Ways for GC?</vt:lpstr>
      <vt:lpstr>protected void finalize() throws Throwable</vt:lpstr>
      <vt:lpstr>GC Algo</vt:lpstr>
      <vt:lpstr>GC Algo</vt:lpstr>
      <vt:lpstr>GC Algo</vt:lpstr>
      <vt:lpstr>GC Algo</vt:lpstr>
      <vt:lpstr>GC Algo </vt:lpstr>
      <vt:lpstr>What is Maven ?</vt:lpstr>
      <vt:lpstr>Key Concept</vt:lpstr>
      <vt:lpstr>Maven Commands</vt:lpstr>
      <vt:lpstr>Maven installation</vt:lpstr>
      <vt:lpstr>Transitive dependency and conflict resolution</vt:lpstr>
      <vt:lpstr>Steps for Handling Transitive Dependencies and Conflict Resolution</vt:lpstr>
      <vt:lpstr>JDBC</vt:lpstr>
      <vt:lpstr>JDBC</vt:lpstr>
      <vt:lpstr>JDBC Key Concept</vt:lpstr>
      <vt:lpstr>JDBC Architecture</vt:lpstr>
      <vt:lpstr>Java Reflection</vt:lpstr>
      <vt:lpstr>Annotation</vt:lpstr>
      <vt:lpstr>Built in Annotation</vt:lpstr>
      <vt:lpstr>Stream </vt:lpstr>
      <vt:lpstr>Why Stream ?</vt:lpstr>
      <vt:lpstr>Why Stream?</vt:lpstr>
      <vt:lpstr>Java 8 </vt:lpstr>
      <vt:lpstr>Java 8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 Infographics</dc:title>
  <cp:lastModifiedBy>9286</cp:lastModifiedBy>
  <cp:revision>166</cp:revision>
  <dcterms:modified xsi:type="dcterms:W3CDTF">2024-08-16T11:22:47Z</dcterms:modified>
</cp:coreProperties>
</file>